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4B75F-83C1-4289-B961-65EBA4BA058A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615C-A773-4E56-94E2-672D71DB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6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4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70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58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038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11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27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883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32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883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30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30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4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306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112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115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935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705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4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4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11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22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93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880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10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48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64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3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그룹 9"/>
          <p:cNvGrpSpPr>
            <a:grpSpLocks/>
          </p:cNvGrpSpPr>
          <p:nvPr userDrawn="1"/>
        </p:nvGrpSpPr>
        <p:grpSpPr bwMode="auto">
          <a:xfrm>
            <a:off x="0" y="2"/>
            <a:ext cx="12192000" cy="685952"/>
            <a:chOff x="0" y="2271880"/>
            <a:chExt cx="11053440" cy="880398"/>
          </a:xfrm>
          <a:gradFill flip="none" rotWithShape="1">
            <a:gsLst>
              <a:gs pos="42000">
                <a:schemeClr val="accent5">
                  <a:lumMod val="20000"/>
                  <a:lumOff val="80000"/>
                </a:schemeClr>
              </a:gs>
              <a:gs pos="92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lumMod val="75000"/>
                </a:schemeClr>
              </a:gs>
            </a:gsLst>
            <a:lin ang="0" scaled="1"/>
            <a:tileRect/>
          </a:gra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2271880"/>
              <a:ext cx="7574491" cy="880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306" tIns="52153" rIns="104306" bIns="52153" anchor="ctr"/>
            <a:lstStyle/>
            <a:p>
              <a:pPr defTabSz="914239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rgbClr val="336600"/>
                </a:solidFill>
                <a:latin typeface="MS Mincho" pitchFamily="49" charset="-128"/>
                <a:ea typeface="HY견고딕" pitchFamily="18" charset="-127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517935" y="2271880"/>
              <a:ext cx="7535505" cy="880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306" tIns="52153" rIns="104306" bIns="52153" anchor="ctr"/>
            <a:lstStyle/>
            <a:p>
              <a:pPr defTabSz="914239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rgbClr val="336600"/>
                </a:solidFill>
                <a:latin typeface="MS Mincho" pitchFamily="49" charset="-128"/>
                <a:ea typeface="HY견고딕" pitchFamily="18" charset="-127"/>
              </a:endParaRPr>
            </a:p>
          </p:txBody>
        </p:sp>
      </p:grpSp>
      <p:grpSp>
        <p:nvGrpSpPr>
          <p:cNvPr id="7" name="그룹 9"/>
          <p:cNvGrpSpPr>
            <a:grpSpLocks/>
          </p:cNvGrpSpPr>
          <p:nvPr userDrawn="1"/>
        </p:nvGrpSpPr>
        <p:grpSpPr bwMode="auto">
          <a:xfrm>
            <a:off x="20646" y="6587755"/>
            <a:ext cx="11493913" cy="41467"/>
            <a:chOff x="0" y="2271880"/>
            <a:chExt cx="11053440" cy="880398"/>
          </a:xfrm>
          <a:gradFill flip="none" rotWithShape="1">
            <a:gsLst>
              <a:gs pos="42000">
                <a:srgbClr val="FFC000"/>
              </a:gs>
              <a:gs pos="92000">
                <a:schemeClr val="accent5">
                  <a:lumMod val="60000"/>
                  <a:lumOff val="40000"/>
                  <a:alpha val="27000"/>
                </a:schemeClr>
              </a:gs>
              <a:gs pos="0">
                <a:srgbClr val="C00000"/>
              </a:gs>
            </a:gsLst>
            <a:lin ang="0" scaled="1"/>
            <a:tileRect/>
          </a:gradFill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2271880"/>
              <a:ext cx="7574491" cy="880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306" tIns="52153" rIns="104306" bIns="52153" anchor="ctr"/>
            <a:lstStyle/>
            <a:p>
              <a:pPr defTabSz="914239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rgbClr val="336600"/>
                </a:solidFill>
                <a:latin typeface="MS Mincho" pitchFamily="49" charset="-128"/>
                <a:ea typeface="HY견고딕" pitchFamily="18" charset="-127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517935" y="2271880"/>
              <a:ext cx="7535505" cy="880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306" tIns="52153" rIns="104306" bIns="52153" anchor="ctr"/>
            <a:lstStyle/>
            <a:p>
              <a:pPr defTabSz="914239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rgbClr val="336600"/>
                </a:solidFill>
                <a:latin typeface="MS Mincho" pitchFamily="49" charset="-128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9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9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08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96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9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5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17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696F8-A941-4391-935B-ACA0EAEAFFBF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D3A4-CE54-42AF-8336-9E649188F0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1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.jpeg"/><Relationship Id="rId4" Type="http://schemas.openxmlformats.org/officeDocument/2006/relationships/image" Target="../media/image17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eg"/><Relationship Id="rId9" Type="http://schemas.openxmlformats.org/officeDocument/2006/relationships/image" Target="../media/image42.jpg"/><Relationship Id="rId1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7.jpeg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000" dirty="0"/>
              <a:t>            에스컬레이터용 신제품 안전디딤판 개발 소개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19536" y="5159176"/>
            <a:ext cx="6400800" cy="936104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     2021. 08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3220070" y="2538204"/>
            <a:ext cx="5497585" cy="648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>
            <a:spLocks noChangeAspect="1"/>
          </p:cNvSpPr>
          <p:nvPr/>
        </p:nvSpPr>
        <p:spPr>
          <a:xfrm>
            <a:off x="4312479" y="1187875"/>
            <a:ext cx="1069295" cy="715487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2330557" y="3365514"/>
            <a:ext cx="1004163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>
            <a:spLocks noChangeAspect="1"/>
          </p:cNvSpPr>
          <p:nvPr/>
        </p:nvSpPr>
        <p:spPr>
          <a:xfrm>
            <a:off x="2400230" y="1718701"/>
            <a:ext cx="1034597" cy="66338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6560339" y="1215701"/>
            <a:ext cx="1069295" cy="67758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>
            <a:spLocks noChangeAspect="1"/>
          </p:cNvSpPr>
          <p:nvPr/>
        </p:nvSpPr>
        <p:spPr>
          <a:xfrm>
            <a:off x="4281715" y="3577514"/>
            <a:ext cx="1048682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>
            <a:spLocks noChangeAspect="1"/>
          </p:cNvSpPr>
          <p:nvPr/>
        </p:nvSpPr>
        <p:spPr>
          <a:xfrm>
            <a:off x="6168008" y="3555528"/>
            <a:ext cx="1034597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기랑\Desktop\대륜깃대8.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23" y="1879792"/>
            <a:ext cx="109444" cy="26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기랑\Desktop\15.10.11 대륜로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20136" y="62483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www.daeryooneles.co.kr</a:t>
            </a:r>
            <a:endParaRPr lang="ko-KR" altLang="en-US" sz="1200" dirty="0"/>
          </a:p>
        </p:txBody>
      </p:sp>
      <p:sp>
        <p:nvSpPr>
          <p:cNvPr id="21" name="순서도: 천공 테이프 20"/>
          <p:cNvSpPr/>
          <p:nvPr/>
        </p:nvSpPr>
        <p:spPr>
          <a:xfrm>
            <a:off x="9026708" y="1875116"/>
            <a:ext cx="1029732" cy="833805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C:\Users\기랑\Desktop\15.10.11 대륜로고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41" y="2109057"/>
            <a:ext cx="947265" cy="3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직선 연결선 26"/>
          <p:cNvCxnSpPr>
            <a:stCxn id="17" idx="2"/>
            <a:endCxn id="17" idx="6"/>
          </p:cNvCxnSpPr>
          <p:nvPr/>
        </p:nvCxnSpPr>
        <p:spPr>
          <a:xfrm>
            <a:off x="6560339" y="1554495"/>
            <a:ext cx="10692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64636" y="1230772"/>
            <a:ext cx="860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7030A0"/>
                </a:solidFill>
              </a:rPr>
              <a:t>   조 달 청</a:t>
            </a:r>
            <a:endParaRPr lang="en-US" altLang="ko-KR" sz="800" dirty="0">
              <a:solidFill>
                <a:srgbClr val="7030A0"/>
              </a:solidFill>
            </a:endParaRPr>
          </a:p>
          <a:p>
            <a:r>
              <a:rPr lang="ko-KR" altLang="en-US" sz="800" dirty="0">
                <a:solidFill>
                  <a:srgbClr val="7030A0"/>
                </a:solidFill>
              </a:rPr>
              <a:t>   혁신제품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2389" y="1541237"/>
            <a:ext cx="79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  </a:t>
            </a:r>
            <a:r>
              <a:rPr lang="ko-KR" altLang="en-US" sz="800" dirty="0" err="1"/>
              <a:t>직각관통형</a:t>
            </a:r>
            <a:r>
              <a:rPr lang="ko-KR" altLang="en-US" sz="800" dirty="0"/>
              <a:t> </a:t>
            </a:r>
            <a:endParaRPr lang="en-US" altLang="ko-KR" sz="800" dirty="0"/>
          </a:p>
          <a:p>
            <a:r>
              <a:rPr lang="ko-KR" altLang="en-US" sz="800" dirty="0"/>
              <a:t>  엘리베이터</a:t>
            </a:r>
          </a:p>
        </p:txBody>
      </p:sp>
      <p:cxnSp>
        <p:nvCxnSpPr>
          <p:cNvPr id="38" name="직선 연결선 37"/>
          <p:cNvCxnSpPr/>
          <p:nvPr/>
        </p:nvCxnSpPr>
        <p:spPr>
          <a:xfrm flipV="1">
            <a:off x="4320449" y="1569326"/>
            <a:ext cx="1053352" cy="3792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65616" y="1260818"/>
            <a:ext cx="74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7030A0"/>
                </a:solidFill>
              </a:rPr>
              <a:t>조 달 청</a:t>
            </a:r>
            <a:endParaRPr lang="en-US" altLang="ko-KR" sz="800" dirty="0">
              <a:solidFill>
                <a:srgbClr val="7030A0"/>
              </a:solidFill>
            </a:endParaRPr>
          </a:p>
          <a:p>
            <a:r>
              <a:rPr lang="ko-KR" altLang="en-US" sz="800" dirty="0">
                <a:solidFill>
                  <a:srgbClr val="7030A0"/>
                </a:solidFill>
              </a:rPr>
              <a:t>혁신제품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66254" y="1597553"/>
            <a:ext cx="862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안 전 </a:t>
            </a:r>
            <a:r>
              <a:rPr lang="ko-KR" altLang="en-US" sz="800" dirty="0" err="1"/>
              <a:t>디</a:t>
            </a:r>
            <a:r>
              <a:rPr lang="ko-KR" altLang="en-US" sz="800" dirty="0"/>
              <a:t> </a:t>
            </a:r>
            <a:r>
              <a:rPr lang="ko-KR" altLang="en-US" sz="800" dirty="0" err="1"/>
              <a:t>딤</a:t>
            </a:r>
            <a:r>
              <a:rPr lang="ko-KR" altLang="en-US" sz="800" dirty="0"/>
              <a:t> 판</a:t>
            </a:r>
            <a:endParaRPr lang="en-US" altLang="ko-KR" sz="800" dirty="0"/>
          </a:p>
        </p:txBody>
      </p:sp>
      <p:cxnSp>
        <p:nvCxnSpPr>
          <p:cNvPr id="41" name="직선 연결선 40"/>
          <p:cNvCxnSpPr>
            <a:stCxn id="5" idx="0"/>
          </p:cNvCxnSpPr>
          <p:nvPr/>
        </p:nvCxnSpPr>
        <p:spPr>
          <a:xfrm flipV="1">
            <a:off x="2400229" y="2076399"/>
            <a:ext cx="1064978" cy="82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38708" y="1767393"/>
            <a:ext cx="748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FF0000"/>
                </a:solidFill>
              </a:rPr>
              <a:t>  특허제품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8536" y="2043527"/>
            <a:ext cx="91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  </a:t>
            </a:r>
            <a:r>
              <a:rPr lang="ko-KR" altLang="en-US" sz="800" dirty="0" err="1"/>
              <a:t>승강로</a:t>
            </a:r>
            <a:r>
              <a:rPr lang="ko-KR" altLang="en-US" sz="800" dirty="0"/>
              <a:t> 추락</a:t>
            </a:r>
            <a:endParaRPr lang="en-US" altLang="ko-KR" sz="800" dirty="0"/>
          </a:p>
          <a:p>
            <a:r>
              <a:rPr lang="ko-KR" altLang="en-US" sz="800" dirty="0"/>
              <a:t> 자동방지장치</a:t>
            </a:r>
            <a:endParaRPr lang="en-US" altLang="ko-KR" sz="800" dirty="0"/>
          </a:p>
        </p:txBody>
      </p:sp>
      <p:cxnSp>
        <p:nvCxnSpPr>
          <p:cNvPr id="47" name="직선 연결선 46"/>
          <p:cNvCxnSpPr/>
          <p:nvPr/>
        </p:nvCxnSpPr>
        <p:spPr>
          <a:xfrm>
            <a:off x="2315339" y="3724497"/>
            <a:ext cx="103459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30609" y="3509053"/>
            <a:ext cx="748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FF0000"/>
                </a:solidFill>
              </a:rPr>
              <a:t>    승 강 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0610" y="3722482"/>
            <a:ext cx="969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제조</a:t>
            </a:r>
            <a:r>
              <a:rPr lang="en-US" altLang="ko-KR" sz="800" dirty="0"/>
              <a:t>.</a:t>
            </a:r>
            <a:r>
              <a:rPr lang="ko-KR" altLang="en-US" sz="800" dirty="0"/>
              <a:t>판매</a:t>
            </a:r>
            <a:r>
              <a:rPr lang="en-US" altLang="ko-KR" sz="800" dirty="0"/>
              <a:t>.</a:t>
            </a:r>
            <a:r>
              <a:rPr lang="ko-KR" altLang="en-US" sz="800" dirty="0"/>
              <a:t>설치</a:t>
            </a:r>
            <a:endParaRPr lang="en-US" altLang="ko-KR" sz="800" dirty="0"/>
          </a:p>
          <a:p>
            <a:r>
              <a:rPr lang="ko-KR" altLang="en-US" sz="800" dirty="0"/>
              <a:t>   유지보수</a:t>
            </a:r>
            <a:endParaRPr lang="en-US" altLang="ko-KR" sz="800" dirty="0"/>
          </a:p>
        </p:txBody>
      </p:sp>
      <p:cxnSp>
        <p:nvCxnSpPr>
          <p:cNvPr id="50" name="직선 연결선 49"/>
          <p:cNvCxnSpPr/>
          <p:nvPr/>
        </p:nvCxnSpPr>
        <p:spPr>
          <a:xfrm>
            <a:off x="4295799" y="3946949"/>
            <a:ext cx="10345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19" idx="2"/>
          </p:cNvCxnSpPr>
          <p:nvPr/>
        </p:nvCxnSpPr>
        <p:spPr>
          <a:xfrm>
            <a:off x="6168008" y="3915568"/>
            <a:ext cx="1034597" cy="18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22362" y="3678171"/>
            <a:ext cx="748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rgbClr val="00B0F0"/>
                </a:solidFill>
              </a:rPr>
              <a:t> </a:t>
            </a:r>
            <a:r>
              <a:rPr lang="ko-KR" altLang="en-US" sz="800" dirty="0">
                <a:solidFill>
                  <a:srgbClr val="0070C0"/>
                </a:solidFill>
              </a:rPr>
              <a:t>엘리베이터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6768" y="3700124"/>
            <a:ext cx="810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chemeClr val="accent2"/>
                </a:solidFill>
              </a:rPr>
              <a:t>에스컬레이터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8422" y="3948856"/>
            <a:ext cx="969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   안전</a:t>
            </a:r>
            <a:r>
              <a:rPr lang="en-US" altLang="ko-KR" sz="800" dirty="0"/>
              <a:t>.</a:t>
            </a:r>
            <a:r>
              <a:rPr lang="ko-KR" altLang="en-US" sz="800" dirty="0"/>
              <a:t>제어부문 </a:t>
            </a:r>
            <a:endParaRPr lang="en-US" altLang="ko-KR" sz="800" dirty="0"/>
          </a:p>
          <a:p>
            <a:r>
              <a:rPr lang="en-US" altLang="ko-KR" sz="800" dirty="0"/>
              <a:t>    R &amp; D </a:t>
            </a:r>
            <a:r>
              <a:rPr lang="ko-KR" altLang="en-US" sz="800" dirty="0"/>
              <a:t>제품</a:t>
            </a:r>
            <a:endParaRPr lang="en-US" altLang="ko-KR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6249278" y="3891759"/>
            <a:ext cx="969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안전</a:t>
            </a:r>
            <a:r>
              <a:rPr lang="en-US" altLang="ko-KR" sz="800" dirty="0"/>
              <a:t>.</a:t>
            </a:r>
            <a:r>
              <a:rPr lang="ko-KR" altLang="en-US" sz="800" dirty="0"/>
              <a:t>제어부문 </a:t>
            </a:r>
            <a:endParaRPr lang="en-US" altLang="ko-KR" sz="800" dirty="0"/>
          </a:p>
          <a:p>
            <a:r>
              <a:rPr lang="en-US" altLang="ko-KR" sz="800" dirty="0"/>
              <a:t> R &amp; D </a:t>
            </a:r>
            <a:r>
              <a:rPr lang="ko-KR" altLang="en-US" sz="800" dirty="0"/>
              <a:t>제품</a:t>
            </a:r>
            <a:endParaRPr lang="en-US" altLang="ko-KR" sz="800" dirty="0"/>
          </a:p>
        </p:txBody>
      </p:sp>
      <p:pic>
        <p:nvPicPr>
          <p:cNvPr id="1043" name="Picture 5" descr="C:\Users\기랑\Desktop\북한산833 8.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3429000"/>
            <a:ext cx="22322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왼쪽 중괄호 4">
            <a:extLst>
              <a:ext uri="{FF2B5EF4-FFF2-40B4-BE49-F238E27FC236}">
                <a16:creationId xmlns:a16="http://schemas.microsoft.com/office/drawing/2014/main" id="{888A61B4-5660-4AB7-A865-557429CEC5A9}"/>
              </a:ext>
            </a:extLst>
          </p:cNvPr>
          <p:cNvSpPr/>
          <p:nvPr/>
        </p:nvSpPr>
        <p:spPr>
          <a:xfrm>
            <a:off x="2206951" y="2084637"/>
            <a:ext cx="193278" cy="1639860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1948F4-422E-4FCB-8BC3-B82EA66B9280}"/>
              </a:ext>
            </a:extLst>
          </p:cNvPr>
          <p:cNvCxnSpPr>
            <a:cxnSpLocks/>
          </p:cNvCxnSpPr>
          <p:nvPr/>
        </p:nvCxnSpPr>
        <p:spPr>
          <a:xfrm flipH="1">
            <a:off x="5369587" y="1554494"/>
            <a:ext cx="1217809" cy="18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43E2657-9B46-4567-81D2-FC387F418176}"/>
              </a:ext>
            </a:extLst>
          </p:cNvPr>
          <p:cNvCxnSpPr>
            <a:cxnSpLocks/>
          </p:cNvCxnSpPr>
          <p:nvPr/>
        </p:nvCxnSpPr>
        <p:spPr>
          <a:xfrm flipH="1">
            <a:off x="3415905" y="1607249"/>
            <a:ext cx="912516" cy="47738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A5EA42D-270C-4EBA-88E3-9B857A6E6795}"/>
              </a:ext>
            </a:extLst>
          </p:cNvPr>
          <p:cNvCxnSpPr>
            <a:stCxn id="14" idx="6"/>
          </p:cNvCxnSpPr>
          <p:nvPr/>
        </p:nvCxnSpPr>
        <p:spPr>
          <a:xfrm flipV="1">
            <a:off x="3334719" y="3722482"/>
            <a:ext cx="15216" cy="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E553C7-CD8B-4EA0-9ABF-A95990999335}"/>
              </a:ext>
            </a:extLst>
          </p:cNvPr>
          <p:cNvCxnSpPr>
            <a:cxnSpLocks/>
            <a:stCxn id="14" idx="6"/>
            <a:endCxn id="14" idx="6"/>
          </p:cNvCxnSpPr>
          <p:nvPr/>
        </p:nvCxnSpPr>
        <p:spPr>
          <a:xfrm>
            <a:off x="3334719" y="37255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78874447-566E-4158-B0D5-11B4C3E0F6EB}"/>
              </a:ext>
            </a:extLst>
          </p:cNvPr>
          <p:cNvCxnSpPr>
            <a:cxnSpLocks/>
          </p:cNvCxnSpPr>
          <p:nvPr/>
        </p:nvCxnSpPr>
        <p:spPr>
          <a:xfrm>
            <a:off x="3342482" y="3722482"/>
            <a:ext cx="939388" cy="21507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6DD2FC4-144A-429E-8790-1C0E24C60AC1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314597" y="3915569"/>
            <a:ext cx="853411" cy="22735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6B450905-8991-45C9-9511-4D4F1EA935B0}"/>
              </a:ext>
            </a:extLst>
          </p:cNvPr>
          <p:cNvCxnSpPr>
            <a:cxnSpLocks/>
          </p:cNvCxnSpPr>
          <p:nvPr/>
        </p:nvCxnSpPr>
        <p:spPr>
          <a:xfrm flipV="1">
            <a:off x="7202605" y="3404548"/>
            <a:ext cx="1779841" cy="525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화살표: 왼쪽 41">
            <a:extLst>
              <a:ext uri="{FF2B5EF4-FFF2-40B4-BE49-F238E27FC236}">
                <a16:creationId xmlns:a16="http://schemas.microsoft.com/office/drawing/2014/main" id="{57A40084-EA43-4C6E-B0DE-C914758F9C39}"/>
              </a:ext>
            </a:extLst>
          </p:cNvPr>
          <p:cNvSpPr/>
          <p:nvPr/>
        </p:nvSpPr>
        <p:spPr>
          <a:xfrm>
            <a:off x="5820061" y="1516722"/>
            <a:ext cx="315799" cy="8003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슬라이드 번호 개체 틀 6">
            <a:extLst>
              <a:ext uri="{FF2B5EF4-FFF2-40B4-BE49-F238E27FC236}">
                <a16:creationId xmlns:a16="http://schemas.microsoft.com/office/drawing/2014/main" id="{462F39BB-B1BA-4D96-A26D-896282C8B34A}"/>
              </a:ext>
            </a:extLst>
          </p:cNvPr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485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1600" b="1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배경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10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117558" y="1052737"/>
            <a:ext cx="7956884" cy="1045859"/>
          </a:xfrm>
          <a:prstGeom prst="roundRect">
            <a:avLst>
              <a:gd name="adj" fmla="val 43976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산업 현장 또는 공공 시설물 에서의 안전사고 증가로 인한 국민 불안감이 증대되고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있는 사회적 분위기이고 에스컬레이터 운행시 이용시민 안전사고 빈도가 높은 디딤판 에서의 사고 방지용 안전장치 개발 필요성 인식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16" name="모서리가 둥근 직사각형 5">
            <a:extLst>
              <a:ext uri="{FF2B5EF4-FFF2-40B4-BE49-F238E27FC236}">
                <a16:creationId xmlns:a16="http://schemas.microsoft.com/office/drawing/2014/main" id="{4C421B98-BCF0-4454-9B52-FD77661C010B}"/>
              </a:ext>
            </a:extLst>
          </p:cNvPr>
          <p:cNvSpPr/>
          <p:nvPr/>
        </p:nvSpPr>
        <p:spPr>
          <a:xfrm>
            <a:off x="2117558" y="2623023"/>
            <a:ext cx="7956884" cy="1045859"/>
          </a:xfrm>
          <a:prstGeom prst="roundRect">
            <a:avLst>
              <a:gd name="adj" fmla="val 43976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우리 나라 국민 안전 눈높이에 맞추지 못하고 있는 현 수입산 디딤판의 제작품질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한계를 극복한 </a:t>
            </a:r>
            <a:r>
              <a:rPr lang="ko-KR" altLang="en-US" sz="1600" b="1" dirty="0" err="1">
                <a:solidFill>
                  <a:schemeClr val="bg1"/>
                </a:solidFill>
              </a:rPr>
              <a:t>보완재</a:t>
            </a:r>
            <a:r>
              <a:rPr lang="ko-KR" altLang="en-US" sz="1600" b="1" dirty="0">
                <a:solidFill>
                  <a:schemeClr val="bg1"/>
                </a:solidFill>
              </a:rPr>
              <a:t> 역할의 필요성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모서리가 둥근 직사각형 5">
            <a:extLst>
              <a:ext uri="{FF2B5EF4-FFF2-40B4-BE49-F238E27FC236}">
                <a16:creationId xmlns:a16="http://schemas.microsoft.com/office/drawing/2014/main" id="{D0213A88-5E3C-4F65-92C1-8B2DC17BD43D}"/>
              </a:ext>
            </a:extLst>
          </p:cNvPr>
          <p:cNvSpPr/>
          <p:nvPr/>
        </p:nvSpPr>
        <p:spPr>
          <a:xfrm>
            <a:off x="2120964" y="4263447"/>
            <a:ext cx="7956884" cy="1045859"/>
          </a:xfrm>
          <a:prstGeom prst="roundRect">
            <a:avLst>
              <a:gd name="adj" fmla="val 43976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에스컬레이터에 의무 설치하게 되어 있는 스커트 </a:t>
            </a:r>
            <a:r>
              <a:rPr lang="ko-KR" altLang="en-US" sz="1600" b="1" dirty="0" err="1">
                <a:solidFill>
                  <a:schemeClr val="bg1"/>
                </a:solidFill>
              </a:rPr>
              <a:t>디플렉터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 err="1">
                <a:solidFill>
                  <a:schemeClr val="bg1"/>
                </a:solidFill>
              </a:rPr>
              <a:t>안전브러시</a:t>
            </a:r>
            <a:r>
              <a:rPr lang="en-US" altLang="ko-KR" sz="1600" b="1" dirty="0">
                <a:solidFill>
                  <a:schemeClr val="bg1"/>
                </a:solidFill>
              </a:rPr>
              <a:t>) </a:t>
            </a:r>
            <a:r>
              <a:rPr lang="ko-KR" altLang="en-US" sz="1600" b="1" dirty="0">
                <a:solidFill>
                  <a:schemeClr val="bg1"/>
                </a:solidFill>
              </a:rPr>
              <a:t>가 </a:t>
            </a:r>
            <a:r>
              <a:rPr lang="ko-KR" altLang="en-US" sz="1600" b="1" dirty="0" err="1">
                <a:solidFill>
                  <a:schemeClr val="bg1"/>
                </a:solidFill>
              </a:rPr>
              <a:t>취부되어</a:t>
            </a:r>
            <a:r>
              <a:rPr lang="ko-KR" altLang="en-US" sz="1600" b="1" dirty="0">
                <a:solidFill>
                  <a:schemeClr val="bg1"/>
                </a:solidFill>
              </a:rPr>
              <a:t> 있어도 안전 사각지대에서 지속적인 </a:t>
            </a:r>
            <a:r>
              <a:rPr lang="ko-KR" altLang="en-US" sz="1600" b="1" dirty="0" err="1">
                <a:solidFill>
                  <a:schemeClr val="bg1"/>
                </a:solidFill>
              </a:rPr>
              <a:t>끼임사고가</a:t>
            </a:r>
            <a:r>
              <a:rPr lang="ko-KR" altLang="en-US" sz="1600" b="1" dirty="0">
                <a:solidFill>
                  <a:schemeClr val="bg1"/>
                </a:solidFill>
              </a:rPr>
              <a:t> 발생하므로 근본적인 사고방지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개발 필요성 인식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3" descr="C:\Users\기랑\Desktop\15.10.11 대륜로고.jpg">
            <a:extLst>
              <a:ext uri="{FF2B5EF4-FFF2-40B4-BE49-F238E27FC236}">
                <a16:creationId xmlns:a16="http://schemas.microsoft.com/office/drawing/2014/main" id="{B3958FB9-CA63-41F8-B6D4-67AAD2B7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6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1600" b="1" dirty="0" err="1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배경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-2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11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091938" y="1376965"/>
            <a:ext cx="8108518" cy="1475972"/>
          </a:xfrm>
          <a:prstGeom prst="roundRect">
            <a:avLst>
              <a:gd name="adj" fmla="val 4397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지하철역사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</a:rPr>
              <a:t>철도역사 등 공공시설에 설치되어 개통 초기에 운행되는 에스컬레이터 에서 디딤판 측면과 </a:t>
            </a:r>
            <a:r>
              <a:rPr lang="ko-KR" altLang="en-US" sz="1600" b="1" dirty="0" err="1">
                <a:solidFill>
                  <a:schemeClr val="bg1"/>
                </a:solidFill>
              </a:rPr>
              <a:t>측면벽체</a:t>
            </a:r>
            <a:r>
              <a:rPr lang="ko-KR" altLang="en-US" sz="1600" b="1" dirty="0">
                <a:solidFill>
                  <a:schemeClr val="bg1"/>
                </a:solidFill>
              </a:rPr>
              <a:t> 와의 마찰소음으로 이용시민의 불쾌감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</a:rPr>
              <a:t>불안 등의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잦은 민원발생이 되므로 이곳에 임시로 윤활유를 도포해 소음 민원을 제거하는 경우가 많은 실정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pic>
        <p:nvPicPr>
          <p:cNvPr id="7" name="Picture 3" descr="C:\Users\기랑\Desktop\15.10.11 대륜로고.jpg">
            <a:extLst>
              <a:ext uri="{FF2B5EF4-FFF2-40B4-BE49-F238E27FC236}">
                <a16:creationId xmlns:a16="http://schemas.microsoft.com/office/drawing/2014/main" id="{4A4A36CB-AC48-4947-94FB-011654BF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2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제품에 비해 차별적인 주요 특징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12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71539" y="1136877"/>
            <a:ext cx="7002778" cy="720080"/>
          </a:xfrm>
          <a:prstGeom prst="roundRect">
            <a:avLst>
              <a:gd name="adj" fmla="val 43976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3</a:t>
            </a:r>
            <a:r>
              <a:rPr lang="ko-KR" altLang="en-US" sz="1600" b="1" dirty="0">
                <a:solidFill>
                  <a:schemeClr val="bg1"/>
                </a:solidFill>
              </a:rPr>
              <a:t>건의 특허가 적용되고 당사 기술에 의해 설계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  <a:r>
              <a:rPr lang="ko-KR" altLang="en-US" sz="1600" b="1" dirty="0">
                <a:solidFill>
                  <a:schemeClr val="bg1"/>
                </a:solidFill>
              </a:rPr>
              <a:t>제작된 순 국산 개발품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48790EB6-A582-4365-AEF7-6E392CF75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47997"/>
              </p:ext>
            </p:extLst>
          </p:nvPr>
        </p:nvGraphicFramePr>
        <p:xfrm>
          <a:off x="2639616" y="2370506"/>
          <a:ext cx="2237806" cy="365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08059" progId="Acrobat.Document.11">
                  <p:embed/>
                </p:oleObj>
              </mc:Choice>
              <mc:Fallback>
                <p:oleObj name="Acrobat Document" r:id="rId3" imgW="4533723" imgH="640805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616" y="2370506"/>
                        <a:ext cx="2237806" cy="3650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B8A8DFBD-5CA8-4AFF-8664-D8AE1B27D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540159"/>
              </p:ext>
            </p:extLst>
          </p:nvPr>
        </p:nvGraphicFramePr>
        <p:xfrm>
          <a:off x="4881261" y="2356142"/>
          <a:ext cx="2628821" cy="374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533723" imgH="6408059" progId="Acrobat.Document.11">
                  <p:embed/>
                </p:oleObj>
              </mc:Choice>
              <mc:Fallback>
                <p:oleObj name="Acrobat Document" r:id="rId5" imgW="4533723" imgH="640805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1261" y="2356142"/>
                        <a:ext cx="2628821" cy="374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06B6C3EB-F441-4C4D-9843-B84B24D4B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82507"/>
              </p:ext>
            </p:extLst>
          </p:nvPr>
        </p:nvGraphicFramePr>
        <p:xfrm>
          <a:off x="7452813" y="2356141"/>
          <a:ext cx="2535709" cy="366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4533723" imgH="6408059" progId="Acrobat.Document.11">
                  <p:embed/>
                </p:oleObj>
              </mc:Choice>
              <mc:Fallback>
                <p:oleObj name="Acrobat Document" r:id="rId7" imgW="4533723" imgH="640805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52813" y="2356141"/>
                        <a:ext cx="2535709" cy="366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4BB375D7-3E17-43AC-A1E2-79643996E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395"/>
              </p:ext>
            </p:extLst>
          </p:nvPr>
        </p:nvGraphicFramePr>
        <p:xfrm>
          <a:off x="4881261" y="2356141"/>
          <a:ext cx="2628821" cy="374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533723" imgH="6408059" progId="Acrobat.Document.11">
                  <p:embed/>
                </p:oleObj>
              </mc:Choice>
              <mc:Fallback>
                <p:oleObj name="Acrobat Document" r:id="rId9" imgW="4533723" imgH="6408059" progId="Acrobat.Document.11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B8A8DFBD-5CA8-4AFF-8664-D8AE1B27D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1261" y="2356141"/>
                        <a:ext cx="2628821" cy="374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Users\기랑\Desktop\15.10.11 대륜로고.jpg">
            <a:extLst>
              <a:ext uri="{FF2B5EF4-FFF2-40B4-BE49-F238E27FC236}">
                <a16:creationId xmlns:a16="http://schemas.microsoft.com/office/drawing/2014/main" id="{BF8ABC49-B2A2-46DF-B01E-F9BD0FFA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제품에 비해 차별적인 주요 특징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-2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13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061032" y="980728"/>
            <a:ext cx="4072533" cy="720080"/>
          </a:xfrm>
          <a:prstGeom prst="roundRect">
            <a:avLst>
              <a:gd name="adj" fmla="val 43976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조달청의 혁신제품 </a:t>
            </a:r>
            <a:r>
              <a:rPr lang="ko-KR" altLang="en-US" sz="1600" b="1" dirty="0" err="1">
                <a:solidFill>
                  <a:schemeClr val="bg1"/>
                </a:solidFill>
              </a:rPr>
              <a:t>으로</a:t>
            </a:r>
            <a:r>
              <a:rPr lang="ko-KR" altLang="en-US" sz="1600" b="1" dirty="0">
                <a:solidFill>
                  <a:schemeClr val="bg1"/>
                </a:solidFill>
              </a:rPr>
              <a:t> 지정된 개발품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78AD67C0-08FA-4A46-8E02-DAECE636B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27347"/>
              </p:ext>
            </p:extLst>
          </p:nvPr>
        </p:nvGraphicFramePr>
        <p:xfrm>
          <a:off x="4260574" y="1844825"/>
          <a:ext cx="3690961" cy="424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08059" progId="Acrobat.Document.11">
                  <p:embed/>
                </p:oleObj>
              </mc:Choice>
              <mc:Fallback>
                <p:oleObj name="Acrobat Document" r:id="rId3" imgW="4533723" imgH="640805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0574" y="1844825"/>
                        <a:ext cx="3690961" cy="424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C:\Users\기랑\Desktop\15.10.11 대륜로고.jpg">
            <a:extLst>
              <a:ext uri="{FF2B5EF4-FFF2-40B4-BE49-F238E27FC236}">
                <a16:creationId xmlns:a16="http://schemas.microsoft.com/office/drawing/2014/main" id="{6E008308-22CC-44FE-BE66-76B86D85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제품에 비해 차별적인 주요 특징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-3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14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3784697" y="1182252"/>
            <a:ext cx="4903593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920599" y="1908821"/>
            <a:ext cx="6552728" cy="720080"/>
          </a:xfrm>
          <a:prstGeom prst="triangle">
            <a:avLst/>
          </a:prstGeom>
          <a:gradFill flip="none" rotWithShape="1">
            <a:gsLst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5">
            <a:extLst>
              <a:ext uri="{FF2B5EF4-FFF2-40B4-BE49-F238E27FC236}">
                <a16:creationId xmlns:a16="http://schemas.microsoft.com/office/drawing/2014/main" id="{4D3EB5E4-0F58-4C25-8444-2B87B5238C6F}"/>
              </a:ext>
            </a:extLst>
          </p:cNvPr>
          <p:cNvSpPr/>
          <p:nvPr/>
        </p:nvSpPr>
        <p:spPr>
          <a:xfrm>
            <a:off x="2081570" y="2631837"/>
            <a:ext cx="1504369" cy="601954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재질의 우수성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오각형 5">
            <a:extLst>
              <a:ext uri="{FF2B5EF4-FFF2-40B4-BE49-F238E27FC236}">
                <a16:creationId xmlns:a16="http://schemas.microsoft.com/office/drawing/2014/main" id="{1BC25D7C-CC2C-44E7-B213-91A283BF9489}"/>
              </a:ext>
            </a:extLst>
          </p:cNvPr>
          <p:cNvSpPr/>
          <p:nvPr/>
        </p:nvSpPr>
        <p:spPr>
          <a:xfrm>
            <a:off x="5227652" y="2627924"/>
            <a:ext cx="1504370" cy="601953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내마모성 수준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오각형 5">
            <a:extLst>
              <a:ext uri="{FF2B5EF4-FFF2-40B4-BE49-F238E27FC236}">
                <a16:creationId xmlns:a16="http://schemas.microsoft.com/office/drawing/2014/main" id="{C3DEB267-576A-49FC-8315-5F3D86F7F88E}"/>
              </a:ext>
            </a:extLst>
          </p:cNvPr>
          <p:cNvSpPr/>
          <p:nvPr/>
        </p:nvSpPr>
        <p:spPr>
          <a:xfrm>
            <a:off x="6786950" y="2631838"/>
            <a:ext cx="1586786" cy="598039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시방서 요구 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강도 및 중량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오각형 5">
            <a:extLst>
              <a:ext uri="{FF2B5EF4-FFF2-40B4-BE49-F238E27FC236}">
                <a16:creationId xmlns:a16="http://schemas.microsoft.com/office/drawing/2014/main" id="{D98C2223-76BA-4376-B9C4-7043F94E19E4}"/>
              </a:ext>
            </a:extLst>
          </p:cNvPr>
          <p:cNvSpPr/>
          <p:nvPr/>
        </p:nvSpPr>
        <p:spPr>
          <a:xfrm>
            <a:off x="3649094" y="2667259"/>
            <a:ext cx="1504370" cy="601953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사고 방지범위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오각형 5">
            <a:extLst>
              <a:ext uri="{FF2B5EF4-FFF2-40B4-BE49-F238E27FC236}">
                <a16:creationId xmlns:a16="http://schemas.microsoft.com/office/drawing/2014/main" id="{1B925530-8B7F-42F1-8FAF-F77525F0F991}"/>
              </a:ext>
            </a:extLst>
          </p:cNvPr>
          <p:cNvSpPr/>
          <p:nvPr/>
        </p:nvSpPr>
        <p:spPr>
          <a:xfrm>
            <a:off x="8434029" y="2635391"/>
            <a:ext cx="1504369" cy="598039"/>
          </a:xfrm>
          <a:prstGeom prst="homePlate">
            <a:avLst>
              <a:gd name="adj" fmla="val 477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설치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유지보수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  <a:p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인력 편리성</a:t>
            </a:r>
            <a:endParaRPr lang="en-US" altLang="ko-KR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3863753" y="1364604"/>
            <a:ext cx="482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신제품 안전 디딤판의 우월적인 </a:t>
            </a:r>
            <a:r>
              <a:rPr lang="en-US" altLang="ko-KR" dirty="0"/>
              <a:t>5</a:t>
            </a:r>
            <a:r>
              <a:rPr lang="ko-KR" altLang="en-US" dirty="0"/>
              <a:t>대 특징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394" y="3517172"/>
            <a:ext cx="1504369" cy="21537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안전 디딤판의 좌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우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측면 뿐만 아니라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라이저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측면 사각지대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끝 부분까지 빈틈없이 </a:t>
            </a:r>
            <a:r>
              <a:rPr lang="ko-KR" altLang="en-US" sz="1200" b="1" dirty="0" err="1">
                <a:latin typeface="+mn-ea"/>
              </a:rPr>
              <a:t>끼임방지함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0EDDF0A5-9C6C-4559-9CDE-23D6708B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93" y="3515486"/>
            <a:ext cx="1516530" cy="216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마찰감소판은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  -270</a:t>
            </a:r>
            <a:r>
              <a:rPr lang="en-US" altLang="ko-KR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°C~260</a:t>
            </a:r>
            <a:r>
              <a:rPr lang="ko-KR" alt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°</a:t>
            </a:r>
            <a:r>
              <a:rPr lang="en-US" altLang="ko-KR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C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ko-KR" altLang="en-US" sz="1200" b="1" dirty="0">
                <a:latin typeface="+mn-ea"/>
              </a:rPr>
              <a:t>온도에서 연속사용 가능하고 전체 두께의 </a:t>
            </a:r>
            <a:r>
              <a:rPr lang="en-US" altLang="ko-KR" sz="1200" b="1" dirty="0">
                <a:latin typeface="+mn-ea"/>
              </a:rPr>
              <a:t>¼</a:t>
            </a:r>
            <a:r>
              <a:rPr lang="ko-KR" altLang="en-US" sz="1200" b="1" dirty="0">
                <a:latin typeface="+mn-ea"/>
              </a:rPr>
              <a:t>는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DengXian" panose="02010600030101010101" pitchFamily="2" charset="-122"/>
              </a:rPr>
              <a:t>돌기</a:t>
            </a:r>
            <a:r>
              <a:rPr lang="en-US" altLang="ko-KR" sz="1200" b="1" dirty="0">
                <a:latin typeface="DengXian" panose="02010600030101010101" pitchFamily="2" charset="-122"/>
              </a:rPr>
              <a:t>(Protrusion)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DengXian" panose="02010600030101010101" pitchFamily="2" charset="-122"/>
              </a:rPr>
              <a:t>가공하여 마찰을</a:t>
            </a:r>
            <a:endParaRPr lang="en-US" altLang="ko-KR" sz="1200" b="1" dirty="0">
              <a:latin typeface="DengXia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DengXian" panose="02010600030101010101" pitchFamily="2" charset="-122"/>
              </a:rPr>
              <a:t>최소화 하였음</a:t>
            </a:r>
            <a:r>
              <a:rPr lang="en-US" altLang="ko-KR" sz="1200" b="1" dirty="0">
                <a:latin typeface="DengXian" panose="02010600030101010101" pitchFamily="2" charset="-122"/>
              </a:rPr>
              <a:t>.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15A1F463-6536-4EA5-AAD5-B9F72FED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269" y="3515485"/>
            <a:ext cx="1516531" cy="21690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안전 디딤판의 전체 중량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롤러제외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은 </a:t>
            </a:r>
            <a:r>
              <a:rPr lang="en-US" altLang="ko-KR" sz="1200" b="1" dirty="0">
                <a:latin typeface="+mn-ea"/>
              </a:rPr>
              <a:t>15.5kg </a:t>
            </a:r>
            <a:r>
              <a:rPr lang="ko-KR" altLang="en-US" sz="1200" b="1" dirty="0">
                <a:latin typeface="+mn-ea"/>
              </a:rPr>
              <a:t>으로서 대다수 공공기관의 시방서 조건에 부합하며 특히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소음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진동 방지에도 큰 효과가 있음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FontTx/>
              <a:buChar char="-"/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5268A142-D20B-4074-86AB-6E9B0C69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585" y="3515484"/>
            <a:ext cx="1569720" cy="21690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안전 디딤판은 최초 설치 후 측면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벽체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스커트가드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와의 유격을</a:t>
            </a:r>
            <a:r>
              <a:rPr lang="en-US" altLang="ko-KR" sz="1200" b="1" dirty="0">
                <a:latin typeface="+mn-ea"/>
              </a:rPr>
              <a:t>0.5mm </a:t>
            </a:r>
            <a:r>
              <a:rPr lang="ko-KR" altLang="en-US" sz="1200" b="1" dirty="0">
                <a:latin typeface="+mn-ea"/>
              </a:rPr>
              <a:t>이내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로 단 한번만 조정하면 더 이상 작업할 필요가 없으므로 설치 또는 유지보수 인력의 인건비도 획기적으로 절감 가능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294" y="3530785"/>
            <a:ext cx="1504369" cy="21537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안전 디딤판 본체제조 주 재료는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화학성분 분석시험합 </a:t>
            </a:r>
            <a:r>
              <a:rPr lang="ko-KR" altLang="en-US" sz="1200" b="1" dirty="0" err="1">
                <a:latin typeface="+mn-ea"/>
              </a:rPr>
              <a:t>격품인</a:t>
            </a:r>
            <a:r>
              <a:rPr lang="en-US" altLang="ko-KR" sz="1200" b="1" dirty="0">
                <a:latin typeface="+mn-ea"/>
              </a:rPr>
              <a:t> ALDC12.1 </a:t>
            </a:r>
            <a:r>
              <a:rPr lang="ko-KR" altLang="en-US" sz="1200" b="1" dirty="0">
                <a:latin typeface="+mn-ea"/>
              </a:rPr>
              <a:t>사용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마찰소음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 err="1">
                <a:latin typeface="+mn-ea"/>
              </a:rPr>
              <a:t>끼임방지용</a:t>
            </a:r>
            <a:r>
              <a:rPr lang="ko-KR" altLang="en-US" sz="1200" b="1" dirty="0">
                <a:latin typeface="+mn-ea"/>
              </a:rPr>
              <a:t> 마찰감소판은 </a:t>
            </a:r>
            <a:r>
              <a:rPr lang="ko-KR" altLang="en-US" sz="1200" b="1" dirty="0" err="1">
                <a:latin typeface="+mn-ea"/>
              </a:rPr>
              <a:t>테프론</a:t>
            </a:r>
            <a:r>
              <a:rPr lang="ko-KR" altLang="en-US" sz="1200" b="1" dirty="0">
                <a:latin typeface="+mn-ea"/>
              </a:rPr>
              <a:t> 재질 사용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pic>
        <p:nvPicPr>
          <p:cNvPr id="20" name="Picture 3" descr="C:\Users\기랑\Desktop\15.10.11 대륜로고.jpg">
            <a:extLst>
              <a:ext uri="{FF2B5EF4-FFF2-40B4-BE49-F238E27FC236}">
                <a16:creationId xmlns:a16="http://schemas.microsoft.com/office/drawing/2014/main" id="{7A03D86E-5B23-4B27-A388-2FE10421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15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1428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10623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형상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1" y="3549341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074" y="3549339"/>
            <a:ext cx="2929694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71333" y="2996953"/>
            <a:ext cx="2480652" cy="356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409545" y="3007845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기존 수입산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전면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608552" y="3007845"/>
            <a:ext cx="2480652" cy="3560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722431" y="3028480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전면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7" name="그림 6" descr="노란색이(가) 표시된 사진&#10;&#10;자동 생성된 설명">
            <a:extLst>
              <a:ext uri="{FF2B5EF4-FFF2-40B4-BE49-F238E27FC236}">
                <a16:creationId xmlns:a16="http://schemas.microsoft.com/office/drawing/2014/main" id="{767CC541-3B53-4BB7-BB32-D5333BD75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1" y="3549339"/>
            <a:ext cx="2925069" cy="2404515"/>
          </a:xfrm>
          <a:prstGeom prst="rect">
            <a:avLst/>
          </a:prstGeom>
        </p:spPr>
      </p:pic>
      <p:pic>
        <p:nvPicPr>
          <p:cNvPr id="10" name="그림 9" descr="바닥, 실내, 소파, 좌석이(가) 표시된 사진&#10;&#10;자동 생성된 설명">
            <a:extLst>
              <a:ext uri="{FF2B5EF4-FFF2-40B4-BE49-F238E27FC236}">
                <a16:creationId xmlns:a16="http://schemas.microsoft.com/office/drawing/2014/main" id="{F10AA3B6-C051-4BC1-B8A1-1C2FF9625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59" y="3549339"/>
            <a:ext cx="2937566" cy="2404515"/>
          </a:xfrm>
          <a:prstGeom prst="rect">
            <a:avLst/>
          </a:prstGeom>
        </p:spPr>
      </p:pic>
      <p:pic>
        <p:nvPicPr>
          <p:cNvPr id="17" name="Picture 3" descr="C:\Users\기랑\Desktop\15.10.11 대륜로고.jpg">
            <a:extLst>
              <a:ext uri="{FF2B5EF4-FFF2-40B4-BE49-F238E27FC236}">
                <a16:creationId xmlns:a16="http://schemas.microsoft.com/office/drawing/2014/main" id="{29EE764E-1BFF-4466-8163-04507D54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2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-2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16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0662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02965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형상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1" y="3472758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074" y="3472756"/>
            <a:ext cx="2916516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35006" y="2903626"/>
            <a:ext cx="2480652" cy="356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616862" y="2951896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후면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608552" y="2931262"/>
            <a:ext cx="2480652" cy="3560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722431" y="2951897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후면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9" name="그림 8" descr="콘크리트, 시멘트이(가) 표시된 사진&#10;&#10;자동 생성된 설명">
            <a:extLst>
              <a:ext uri="{FF2B5EF4-FFF2-40B4-BE49-F238E27FC236}">
                <a16:creationId xmlns:a16="http://schemas.microsoft.com/office/drawing/2014/main" id="{E25050B8-B9E2-47D8-85A3-11754FBB1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4" y="3472756"/>
            <a:ext cx="2916516" cy="2404516"/>
          </a:xfrm>
          <a:prstGeom prst="rect">
            <a:avLst/>
          </a:prstGeom>
        </p:spPr>
      </p:pic>
      <p:pic>
        <p:nvPicPr>
          <p:cNvPr id="12" name="그림 11" descr="소파, 좌석이(가) 표시된 사진&#10;&#10;자동 생성된 설명">
            <a:extLst>
              <a:ext uri="{FF2B5EF4-FFF2-40B4-BE49-F238E27FC236}">
                <a16:creationId xmlns:a16="http://schemas.microsoft.com/office/drawing/2014/main" id="{2886F941-4D6F-4264-8C36-B3E401FF2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3472757"/>
            <a:ext cx="2929693" cy="2404515"/>
          </a:xfrm>
          <a:prstGeom prst="rect">
            <a:avLst/>
          </a:prstGeom>
        </p:spPr>
      </p:pic>
      <p:pic>
        <p:nvPicPr>
          <p:cNvPr id="17" name="Picture 3" descr="C:\Users\기랑\Desktop\15.10.11 대륜로고.jpg">
            <a:extLst>
              <a:ext uri="{FF2B5EF4-FFF2-40B4-BE49-F238E27FC236}">
                <a16:creationId xmlns:a16="http://schemas.microsoft.com/office/drawing/2014/main" id="{A1AA231E-46EB-4542-9836-CCB34A57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1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-3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17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0876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05097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형상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2" y="3494076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074" y="3494075"/>
            <a:ext cx="2916516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35006" y="2924945"/>
            <a:ext cx="2480652" cy="356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616862" y="2973215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측면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608552" y="2952581"/>
            <a:ext cx="2480652" cy="3560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722431" y="2973216"/>
            <a:ext cx="230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측면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7" name="그림 6" descr="노란색, 도구이(가) 표시된 사진&#10;&#10;자동 생성된 설명">
            <a:extLst>
              <a:ext uri="{FF2B5EF4-FFF2-40B4-BE49-F238E27FC236}">
                <a16:creationId xmlns:a16="http://schemas.microsoft.com/office/drawing/2014/main" id="{965CC080-C309-4442-BCF3-0977857C1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4" y="3494076"/>
            <a:ext cx="2916516" cy="24045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1CD543-1ED7-4AC3-8B7F-FD9D0957A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5715" y="3234669"/>
            <a:ext cx="2398148" cy="2929694"/>
          </a:xfrm>
          <a:prstGeom prst="rect">
            <a:avLst/>
          </a:prstGeom>
        </p:spPr>
      </p:pic>
      <p:pic>
        <p:nvPicPr>
          <p:cNvPr id="17" name="Picture 3" descr="C:\Users\기랑\Desktop\15.10.11 대륜로고.jpg">
            <a:extLst>
              <a:ext uri="{FF2B5EF4-FFF2-40B4-BE49-F238E27FC236}">
                <a16:creationId xmlns:a16="http://schemas.microsoft.com/office/drawing/2014/main" id="{026EC5F4-2189-480D-92D5-298D760C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7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-4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18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11314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07650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형상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0" y="3631895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663" y="3628722"/>
            <a:ext cx="2916516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41595" y="2780929"/>
            <a:ext cx="2480652" cy="532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647148" y="2817187"/>
            <a:ext cx="2304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측면</a:t>
            </a:r>
            <a:r>
              <a:rPr lang="en-US" altLang="ko-KR" sz="1400" dirty="0"/>
              <a:t>)</a:t>
            </a:r>
          </a:p>
          <a:p>
            <a:r>
              <a:rPr lang="en-US" altLang="ko-KR" sz="1200" dirty="0">
                <a:solidFill>
                  <a:srgbClr val="00B0F0"/>
                </a:solidFill>
              </a:rPr>
              <a:t>       (</a:t>
            </a:r>
            <a:r>
              <a:rPr lang="ko-KR" altLang="en-US" sz="1200" dirty="0">
                <a:solidFill>
                  <a:srgbClr val="00B0F0"/>
                </a:solidFill>
              </a:rPr>
              <a:t>마찰 </a:t>
            </a:r>
            <a:r>
              <a:rPr lang="ko-KR" altLang="en-US" sz="1200" dirty="0" err="1">
                <a:solidFill>
                  <a:srgbClr val="00B0F0"/>
                </a:solidFill>
              </a:rPr>
              <a:t>감소판</a:t>
            </a:r>
            <a:r>
              <a:rPr lang="ko-KR" altLang="en-US" sz="1200" dirty="0">
                <a:solidFill>
                  <a:srgbClr val="00B0F0"/>
                </a:solidFill>
              </a:rPr>
              <a:t> 없음</a:t>
            </a:r>
            <a:r>
              <a:rPr lang="en-US" altLang="ko-KR" sz="1200" dirty="0">
                <a:solidFill>
                  <a:srgbClr val="00B0F0"/>
                </a:solidFill>
              </a:rPr>
              <a:t>)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544146" y="2817186"/>
            <a:ext cx="2563708" cy="4719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631980" y="2796485"/>
            <a:ext cx="2388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측면</a:t>
            </a:r>
            <a:r>
              <a:rPr lang="en-US" altLang="ko-KR" sz="1200" dirty="0"/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   (</a:t>
            </a:r>
            <a:r>
              <a:rPr lang="ko-KR" altLang="en-US" sz="1200" dirty="0">
                <a:solidFill>
                  <a:srgbClr val="FF0000"/>
                </a:solidFill>
              </a:rPr>
              <a:t>마찰 </a:t>
            </a:r>
            <a:r>
              <a:rPr lang="ko-KR" altLang="en-US" sz="1200" dirty="0" err="1">
                <a:solidFill>
                  <a:srgbClr val="FF0000"/>
                </a:solidFill>
              </a:rPr>
              <a:t>감소판</a:t>
            </a:r>
            <a:r>
              <a:rPr lang="ko-KR" altLang="en-US" sz="1200" dirty="0">
                <a:solidFill>
                  <a:srgbClr val="FF0000"/>
                </a:solidFill>
              </a:rPr>
              <a:t> 결합 일체형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그림 11" descr="노란색이(가) 표시된 사진&#10;&#10;자동 생성된 설명">
            <a:extLst>
              <a:ext uri="{FF2B5EF4-FFF2-40B4-BE49-F238E27FC236}">
                <a16:creationId xmlns:a16="http://schemas.microsoft.com/office/drawing/2014/main" id="{8C3E3C9D-985D-4A60-AE58-D103C62E0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63" y="3631894"/>
            <a:ext cx="2916516" cy="2419228"/>
          </a:xfrm>
          <a:prstGeom prst="rect">
            <a:avLst/>
          </a:prstGeom>
        </p:spPr>
      </p:pic>
      <p:pic>
        <p:nvPicPr>
          <p:cNvPr id="15" name="그림 14" descr="실내, 은색, 닫기, 열린이(가) 표시된 사진&#10;&#10;자동 생성된 설명">
            <a:extLst>
              <a:ext uri="{FF2B5EF4-FFF2-40B4-BE49-F238E27FC236}">
                <a16:creationId xmlns:a16="http://schemas.microsoft.com/office/drawing/2014/main" id="{E7F350D4-BCD8-489D-BFC2-4B11E0F35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40" y="3641250"/>
            <a:ext cx="2929694" cy="2419227"/>
          </a:xfrm>
          <a:prstGeom prst="rect">
            <a:avLst/>
          </a:prstGeom>
        </p:spPr>
      </p:pic>
      <p:pic>
        <p:nvPicPr>
          <p:cNvPr id="17" name="Picture 3" descr="C:\Users\기랑\Desktop\15.10.11 대륜로고.jpg">
            <a:extLst>
              <a:ext uri="{FF2B5EF4-FFF2-40B4-BE49-F238E27FC236}">
                <a16:creationId xmlns:a16="http://schemas.microsoft.com/office/drawing/2014/main" id="{DFFBA03C-A441-4CBF-8212-7DE47EC7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1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-5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19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098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06138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형상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0" y="3616774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663" y="3613601"/>
            <a:ext cx="2916516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41595" y="2765808"/>
            <a:ext cx="2480652" cy="532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647148" y="2802066"/>
            <a:ext cx="2304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 </a:t>
            </a:r>
            <a:r>
              <a:rPr lang="en-US" altLang="ko-KR" sz="1400" dirty="0"/>
              <a:t>(</a:t>
            </a:r>
            <a:r>
              <a:rPr lang="ko-KR" altLang="en-US" sz="1400" dirty="0"/>
              <a:t>측면</a:t>
            </a:r>
            <a:r>
              <a:rPr lang="en-US" altLang="ko-KR" sz="1400" dirty="0"/>
              <a:t>)</a:t>
            </a:r>
          </a:p>
          <a:p>
            <a:r>
              <a:rPr lang="en-US" altLang="ko-KR" sz="1200" dirty="0">
                <a:solidFill>
                  <a:srgbClr val="00B0F0"/>
                </a:solidFill>
              </a:rPr>
              <a:t>       (</a:t>
            </a:r>
            <a:r>
              <a:rPr lang="ko-KR" altLang="en-US" sz="1200" dirty="0">
                <a:solidFill>
                  <a:srgbClr val="00B0F0"/>
                </a:solidFill>
              </a:rPr>
              <a:t>마찰 </a:t>
            </a:r>
            <a:r>
              <a:rPr lang="ko-KR" altLang="en-US" sz="1200" dirty="0" err="1">
                <a:solidFill>
                  <a:srgbClr val="00B0F0"/>
                </a:solidFill>
              </a:rPr>
              <a:t>감소판</a:t>
            </a:r>
            <a:r>
              <a:rPr lang="ko-KR" altLang="en-US" sz="1200" dirty="0">
                <a:solidFill>
                  <a:srgbClr val="00B0F0"/>
                </a:solidFill>
              </a:rPr>
              <a:t> 없음</a:t>
            </a:r>
            <a:r>
              <a:rPr lang="en-US" altLang="ko-KR" sz="1200" dirty="0">
                <a:solidFill>
                  <a:srgbClr val="00B0F0"/>
                </a:solidFill>
              </a:rPr>
              <a:t>)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544146" y="2802065"/>
            <a:ext cx="2563708" cy="4719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631980" y="2781364"/>
            <a:ext cx="2388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좌</a:t>
            </a:r>
            <a:r>
              <a:rPr lang="en-US" altLang="ko-KR" sz="1400" dirty="0"/>
              <a:t>.</a:t>
            </a:r>
            <a:r>
              <a:rPr lang="ko-KR" altLang="en-US" sz="1400" dirty="0"/>
              <a:t>우측</a:t>
            </a:r>
            <a:endParaRPr lang="en-US" altLang="ko-KR" sz="1200" dirty="0"/>
          </a:p>
          <a:p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결합용 마찰감소판 전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  <a:r>
              <a:rPr lang="ko-KR" altLang="en-US" sz="1200" dirty="0">
                <a:solidFill>
                  <a:srgbClr val="FF0000"/>
                </a:solidFill>
              </a:rPr>
              <a:t>후 형상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9B8D89-A334-4397-9218-CCB623B5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40" y="3640361"/>
            <a:ext cx="2929694" cy="1136877"/>
          </a:xfrm>
          <a:prstGeom prst="rect">
            <a:avLst/>
          </a:prstGeom>
        </p:spPr>
      </p:pic>
      <p:pic>
        <p:nvPicPr>
          <p:cNvPr id="10" name="그림 9" descr="음악, 관악기이(가) 표시된 사진&#10;&#10;자동 생성된 설명">
            <a:extLst>
              <a:ext uri="{FF2B5EF4-FFF2-40B4-BE49-F238E27FC236}">
                <a16:creationId xmlns:a16="http://schemas.microsoft.com/office/drawing/2014/main" id="{358A751C-D105-479D-9F49-C504D8E9F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9940" y="4822270"/>
            <a:ext cx="2929694" cy="1195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31981" y="4325415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1CF09-F41D-4242-A48B-59652C778BE0}"/>
              </a:ext>
            </a:extLst>
          </p:cNvPr>
          <p:cNvSpPr txBox="1"/>
          <p:nvPr/>
        </p:nvSpPr>
        <p:spPr>
          <a:xfrm>
            <a:off x="6647818" y="5428479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후면부</a:t>
            </a:r>
            <a:endParaRPr lang="ko-KR" altLang="en-US" sz="1400" dirty="0"/>
          </a:p>
        </p:txBody>
      </p:sp>
      <p:pic>
        <p:nvPicPr>
          <p:cNvPr id="19" name="Picture 3" descr="C:\Users\기랑\Desktop\15.10.11 대륜로고.jpg">
            <a:extLst>
              <a:ext uri="{FF2B5EF4-FFF2-40B4-BE49-F238E27FC236}">
                <a16:creationId xmlns:a16="http://schemas.microsoft.com/office/drawing/2014/main" id="{1D8AAF29-FB1A-4D71-B8DA-0F3F9DBA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7030A0"/>
                </a:solidFill>
              </a:rPr>
              <a:t>CONTENTS</a:t>
            </a:r>
            <a:endParaRPr lang="ko-KR" alt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12" descr="4각계단-4-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062538"/>
            <a:ext cx="6408712" cy="3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28"/>
          <p:cNvSpPr>
            <a:spLocks noChangeAspect="1" noChangeArrowheads="1"/>
          </p:cNvSpPr>
          <p:nvPr/>
        </p:nvSpPr>
        <p:spPr bwMode="auto">
          <a:xfrm>
            <a:off x="7968209" y="1268760"/>
            <a:ext cx="1298757" cy="1299524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596900" h="234950"/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1. </a:t>
            </a:r>
            <a:r>
              <a:rPr lang="ko-KR" altLang="en-US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회사개요</a:t>
            </a:r>
            <a:endParaRPr lang="en-US" altLang="ko-KR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</p:txBody>
      </p:sp>
      <p:sp>
        <p:nvSpPr>
          <p:cNvPr id="6" name="Oval 28"/>
          <p:cNvSpPr>
            <a:spLocks noChangeAspect="1" noChangeArrowheads="1"/>
          </p:cNvSpPr>
          <p:nvPr/>
        </p:nvSpPr>
        <p:spPr bwMode="auto">
          <a:xfrm>
            <a:off x="5562053" y="2707230"/>
            <a:ext cx="1298757" cy="1299524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596900" h="234950"/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3. </a:t>
            </a:r>
            <a:r>
              <a:rPr lang="ko-KR" altLang="en-US" sz="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신제품 안전</a:t>
            </a:r>
            <a:endParaRPr lang="en-US" altLang="ko-KR" sz="1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   디딤판 개발</a:t>
            </a:r>
            <a:endParaRPr lang="en-US" altLang="ko-KR" sz="1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eaLnBrk="1" hangingPunct="1"/>
            <a:r>
              <a:rPr lang="ko-KR" altLang="en-US" sz="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소개</a:t>
            </a:r>
            <a:endParaRPr lang="en-US" altLang="ko-KR" sz="1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</p:txBody>
      </p:sp>
      <p:sp>
        <p:nvSpPr>
          <p:cNvPr id="7" name="Oval 28"/>
          <p:cNvSpPr>
            <a:spLocks noChangeAspect="1" noChangeArrowheads="1"/>
          </p:cNvSpPr>
          <p:nvPr/>
        </p:nvSpPr>
        <p:spPr bwMode="auto">
          <a:xfrm>
            <a:off x="6744073" y="1988840"/>
            <a:ext cx="1298757" cy="1299524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596900" h="234950"/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2. </a:t>
            </a:r>
            <a:r>
              <a:rPr lang="ko-KR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기존 </a:t>
            </a:r>
            <a:r>
              <a:rPr lang="ko-KR" altLang="en-US" sz="1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에스컬</a:t>
            </a:r>
            <a:endParaRPr lang="en-US" altLang="ko-KR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  </a:t>
            </a:r>
            <a:r>
              <a:rPr lang="ko-KR" altLang="en-US" sz="1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레이터</a:t>
            </a:r>
            <a:r>
              <a:rPr lang="ko-KR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디딤판</a:t>
            </a:r>
            <a:endParaRPr lang="en-US" altLang="ko-KR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  에서의 문제점</a:t>
            </a:r>
            <a:endParaRPr lang="en-US" altLang="ko-KR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</p:txBody>
      </p:sp>
      <p:sp>
        <p:nvSpPr>
          <p:cNvPr id="8" name="Oval 28"/>
          <p:cNvSpPr>
            <a:spLocks noChangeAspect="1" noChangeArrowheads="1"/>
          </p:cNvSpPr>
          <p:nvPr/>
        </p:nvSpPr>
        <p:spPr bwMode="auto">
          <a:xfrm>
            <a:off x="3071665" y="4077072"/>
            <a:ext cx="1298757" cy="1299524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596900" h="234950"/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5. </a:t>
            </a:r>
            <a:r>
              <a:rPr lang="ko-KR" altLang="en-US" sz="12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신제품 안전</a:t>
            </a:r>
            <a:endParaRPr lang="en-US" altLang="ko-KR" sz="12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디딤판의 </a:t>
            </a:r>
            <a:endParaRPr lang="en-US" altLang="ko-KR" sz="12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양산계획</a:t>
            </a:r>
            <a:endParaRPr lang="en-US" altLang="ko-KR" sz="12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</p:txBody>
      </p:sp>
      <p:sp>
        <p:nvSpPr>
          <p:cNvPr id="9" name="Oval 28"/>
          <p:cNvSpPr>
            <a:spLocks noChangeAspect="1" noChangeArrowheads="1"/>
          </p:cNvSpPr>
          <p:nvPr/>
        </p:nvSpPr>
        <p:spPr bwMode="auto">
          <a:xfrm>
            <a:off x="4295801" y="3356992"/>
            <a:ext cx="1298757" cy="1299524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596900" h="234950"/>
          </a:sp3d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4. </a:t>
            </a:r>
            <a:r>
              <a:rPr lang="ko-KR" altLang="en-US" sz="1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신제품 안전</a:t>
            </a:r>
            <a:endParaRPr lang="en-US" altLang="ko-KR" sz="1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eaLnBrk="1" hangingPunct="1"/>
            <a:r>
              <a:rPr lang="ko-KR" altLang="en-US" sz="1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디딤판의</a:t>
            </a:r>
            <a:endParaRPr lang="en-US" altLang="ko-KR" sz="1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  <a:p>
            <a:pPr algn="ctr" eaLnBrk="1" hangingPunct="1"/>
            <a:r>
              <a:rPr lang="ko-KR" altLang="en-US" sz="1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    주요 </a:t>
            </a:r>
            <a:r>
              <a:rPr lang="ko-KR" altLang="en-US" sz="1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수요처</a:t>
            </a:r>
            <a:endParaRPr lang="en-US" altLang="ko-KR" sz="1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ea typeface="+mn-ea"/>
            </a:endParaRPr>
          </a:p>
        </p:txBody>
      </p:sp>
      <p:sp>
        <p:nvSpPr>
          <p:cNvPr id="10" name="슬라이드 번호 개체 틀 6">
            <a:extLst>
              <a:ext uri="{FF2B5EF4-FFF2-40B4-BE49-F238E27FC236}">
                <a16:creationId xmlns:a16="http://schemas.microsoft.com/office/drawing/2014/main" id="{7F3A47B8-9ABB-4E64-9A41-92451D51831A}"/>
              </a:ext>
            </a:extLst>
          </p:cNvPr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3" name="Picture 3" descr="C:\Users\기랑\Desktop\15.10.11 대륜로고.jpg">
            <a:extLst>
              <a:ext uri="{FF2B5EF4-FFF2-40B4-BE49-F238E27FC236}">
                <a16:creationId xmlns:a16="http://schemas.microsoft.com/office/drawing/2014/main" id="{101B9693-DBDA-4F06-BE70-FA59B310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개발 소개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형상 및 차별적 성능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-6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20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612878" y="1218592"/>
            <a:ext cx="715553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098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06138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2612878" y="1393966"/>
            <a:ext cx="708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수입산 디딤판과의 </a:t>
            </a:r>
            <a:r>
              <a:rPr lang="ko-KR" altLang="en-US" dirty="0">
                <a:highlight>
                  <a:srgbClr val="00FFFF"/>
                </a:highlight>
              </a:rPr>
              <a:t>중량</a:t>
            </a:r>
            <a:r>
              <a:rPr lang="ko-KR" altLang="en-US" dirty="0"/>
              <a:t> 비교 </a:t>
            </a:r>
            <a:r>
              <a:rPr lang="en-US" altLang="ko-KR" dirty="0"/>
              <a:t>(</a:t>
            </a:r>
            <a:r>
              <a:rPr lang="ko-KR" altLang="en-US" dirty="0"/>
              <a:t>대표 비교모델</a:t>
            </a:r>
            <a:r>
              <a:rPr lang="en-US" altLang="ko-KR" dirty="0"/>
              <a:t>: ES-1000 TYPE</a:t>
            </a:r>
            <a:r>
              <a:rPr lang="ko-KR" altLang="en-US" dirty="0"/>
              <a:t> 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0" y="3616774"/>
            <a:ext cx="2929694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663" y="3613601"/>
            <a:ext cx="2916516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7A8892F-B4DE-45DF-A58D-188F86A65826}"/>
              </a:ext>
            </a:extLst>
          </p:cNvPr>
          <p:cNvSpPr/>
          <p:nvPr/>
        </p:nvSpPr>
        <p:spPr>
          <a:xfrm>
            <a:off x="3441595" y="2762010"/>
            <a:ext cx="2480652" cy="532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19C1-8694-40B3-9CF3-09E0B22A459C}"/>
              </a:ext>
            </a:extLst>
          </p:cNvPr>
          <p:cNvSpPr txBox="1"/>
          <p:nvPr/>
        </p:nvSpPr>
        <p:spPr>
          <a:xfrm>
            <a:off x="3647148" y="2802066"/>
            <a:ext cx="227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 중량</a:t>
            </a:r>
            <a:endParaRPr lang="en-US" altLang="ko-KR" sz="1400" dirty="0"/>
          </a:p>
          <a:p>
            <a:r>
              <a:rPr lang="en-US" altLang="ko-KR" sz="1200" dirty="0">
                <a:solidFill>
                  <a:srgbClr val="FF0000"/>
                </a:solidFill>
              </a:rPr>
              <a:t>      10.8 KG </a:t>
            </a:r>
            <a:r>
              <a:rPr lang="en-US" altLang="ko-KR" sz="1200" b="1" dirty="0">
                <a:solidFill>
                  <a:srgbClr val="00B0F0"/>
                </a:solidFill>
              </a:rPr>
              <a:t>(</a:t>
            </a:r>
            <a:r>
              <a:rPr lang="ko-KR" altLang="en-US" sz="1200" b="1" dirty="0">
                <a:solidFill>
                  <a:srgbClr val="00B0F0"/>
                </a:solidFill>
              </a:rPr>
              <a:t>롤러 포함</a:t>
            </a:r>
            <a:r>
              <a:rPr lang="en-US" altLang="ko-KR" sz="1200" b="1" dirty="0">
                <a:solidFill>
                  <a:srgbClr val="00B0F0"/>
                </a:solidFill>
              </a:rPr>
              <a:t>)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3DE3D02-F82C-4D94-AB6D-541C0175595B}"/>
              </a:ext>
            </a:extLst>
          </p:cNvPr>
          <p:cNvSpPr/>
          <p:nvPr/>
        </p:nvSpPr>
        <p:spPr>
          <a:xfrm>
            <a:off x="6544146" y="2802065"/>
            <a:ext cx="2563708" cy="4719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6E0C-749A-46AB-8934-373A3209BCDA}"/>
              </a:ext>
            </a:extLst>
          </p:cNvPr>
          <p:cNvSpPr txBox="1"/>
          <p:nvPr/>
        </p:nvSpPr>
        <p:spPr>
          <a:xfrm>
            <a:off x="6631980" y="2781364"/>
            <a:ext cx="2388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 중량</a:t>
            </a:r>
            <a:endParaRPr lang="en-US" altLang="ko-KR" sz="1200" dirty="0"/>
          </a:p>
          <a:p>
            <a:r>
              <a:rPr lang="en-US" altLang="ko-KR" sz="1200" dirty="0">
                <a:solidFill>
                  <a:srgbClr val="FF0000"/>
                </a:solidFill>
              </a:rPr>
              <a:t>       15.5KG (</a:t>
            </a:r>
            <a:r>
              <a:rPr lang="ko-KR" altLang="en-US" sz="1200" dirty="0">
                <a:solidFill>
                  <a:srgbClr val="FF0000"/>
                </a:solidFill>
              </a:rPr>
              <a:t>롤러 제외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31981" y="4325415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pic>
        <p:nvPicPr>
          <p:cNvPr id="9" name="그림 8" descr="바닥이(가) 표시된 사진&#10;&#10;자동 생성된 설명">
            <a:extLst>
              <a:ext uri="{FF2B5EF4-FFF2-40B4-BE49-F238E27FC236}">
                <a16:creationId xmlns:a16="http://schemas.microsoft.com/office/drawing/2014/main" id="{521945BD-2BB8-42E6-AE84-E936C37D3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663" y="3357602"/>
            <a:ext cx="2404516" cy="291651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ADB809C-35A0-4E8B-98E4-356C22DA9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2528" y="3351013"/>
            <a:ext cx="2404518" cy="2929694"/>
          </a:xfrm>
          <a:prstGeom prst="rect">
            <a:avLst/>
          </a:prstGeom>
        </p:spPr>
      </p:pic>
      <p:pic>
        <p:nvPicPr>
          <p:cNvPr id="18" name="Picture 3" descr="C:\Users\기랑\Desktop\15.10.11 대륜로고.jpg">
            <a:extLst>
              <a:ext uri="{FF2B5EF4-FFF2-40B4-BE49-F238E27FC236}">
                <a16:creationId xmlns:a16="http://schemas.microsoft.com/office/drawing/2014/main" id="{10AC0705-0879-40BF-AFE7-1CE9809F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6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안전디딤판 개발 소개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주행 테스트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21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3335383" y="1218592"/>
            <a:ext cx="5472608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6292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2629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78275" y="1975304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29CC7-55D0-4BD1-A414-A703825A5EE8}"/>
              </a:ext>
            </a:extLst>
          </p:cNvPr>
          <p:cNvSpPr txBox="1"/>
          <p:nvPr/>
        </p:nvSpPr>
        <p:spPr>
          <a:xfrm>
            <a:off x="3287689" y="1424556"/>
            <a:ext cx="568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기존 수입산 디딤판과의 </a:t>
            </a:r>
            <a:r>
              <a:rPr lang="ko-KR" altLang="en-US" sz="2000" dirty="0" err="1">
                <a:highlight>
                  <a:srgbClr val="00FFFF"/>
                </a:highlight>
              </a:rPr>
              <a:t>주행시</a:t>
            </a:r>
            <a:r>
              <a:rPr lang="ko-KR" altLang="en-US" sz="2000" dirty="0">
                <a:highlight>
                  <a:srgbClr val="00FFFF"/>
                </a:highlight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highlight>
                  <a:srgbClr val="00FFFF"/>
                </a:highlight>
              </a:rPr>
              <a:t>안전성</a:t>
            </a:r>
            <a:r>
              <a:rPr lang="ko-KR" altLang="en-US" sz="2000" dirty="0"/>
              <a:t> </a:t>
            </a:r>
            <a:r>
              <a:rPr lang="ko-KR" altLang="en-US" dirty="0"/>
              <a:t>비교 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343" y="3145732"/>
            <a:ext cx="2160239" cy="28461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pic>
        <p:nvPicPr>
          <p:cNvPr id="3074" name="Picture 2" descr="C:\Users\기랑\Desktop\엑스포발표자료사진8.7\안전디딤판주행시험8.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926" y="3498449"/>
            <a:ext cx="284614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타원 23"/>
          <p:cNvSpPr/>
          <p:nvPr/>
        </p:nvSpPr>
        <p:spPr>
          <a:xfrm>
            <a:off x="5252020" y="3769394"/>
            <a:ext cx="41193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</p:cNvCxnSpPr>
          <p:nvPr/>
        </p:nvCxnSpPr>
        <p:spPr>
          <a:xfrm>
            <a:off x="5247840" y="3049315"/>
            <a:ext cx="572437" cy="55580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7009925" y="3145732"/>
            <a:ext cx="395211" cy="46378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6C99F7D7-17FE-481C-8019-3D7AFD159688}"/>
              </a:ext>
            </a:extLst>
          </p:cNvPr>
          <p:cNvSpPr/>
          <p:nvPr/>
        </p:nvSpPr>
        <p:spPr>
          <a:xfrm>
            <a:off x="7124228" y="3841402"/>
            <a:ext cx="41193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30767C8-7302-4E2C-9638-C7AAD3307B66}"/>
              </a:ext>
            </a:extLst>
          </p:cNvPr>
          <p:cNvCxnSpPr/>
          <p:nvPr/>
        </p:nvCxnSpPr>
        <p:spPr>
          <a:xfrm flipV="1">
            <a:off x="5060293" y="4633490"/>
            <a:ext cx="33156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316366C-22F2-4BDA-AFA8-38CDCD071EDA}"/>
              </a:ext>
            </a:extLst>
          </p:cNvPr>
          <p:cNvCxnSpPr/>
          <p:nvPr/>
        </p:nvCxnSpPr>
        <p:spPr>
          <a:xfrm flipH="1" flipV="1">
            <a:off x="7392144" y="4741502"/>
            <a:ext cx="144016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>
            <a:extLst>
              <a:ext uri="{FF2B5EF4-FFF2-40B4-BE49-F238E27FC236}">
                <a16:creationId xmlns:a16="http://schemas.microsoft.com/office/drawing/2014/main" id="{E081545D-501C-4B7D-A3A8-4AAA9C0C065D}"/>
              </a:ext>
            </a:extLst>
          </p:cNvPr>
          <p:cNvSpPr/>
          <p:nvPr/>
        </p:nvSpPr>
        <p:spPr>
          <a:xfrm>
            <a:off x="5600303" y="3342155"/>
            <a:ext cx="411932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BFE27DB6-3C12-4BF2-981C-3A3A92F95DF0}"/>
              </a:ext>
            </a:extLst>
          </p:cNvPr>
          <p:cNvSpPr/>
          <p:nvPr/>
        </p:nvSpPr>
        <p:spPr>
          <a:xfrm>
            <a:off x="6749584" y="3342155"/>
            <a:ext cx="411932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4E9C24B-BC94-4769-98FC-65DC0D163AE9}"/>
              </a:ext>
            </a:extLst>
          </p:cNvPr>
          <p:cNvCxnSpPr/>
          <p:nvPr/>
        </p:nvCxnSpPr>
        <p:spPr>
          <a:xfrm>
            <a:off x="4944141" y="4001360"/>
            <a:ext cx="580439" cy="2832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BE29DF2-E698-4FB6-8B1D-5BFEEDCA1D00}"/>
              </a:ext>
            </a:extLst>
          </p:cNvPr>
          <p:cNvCxnSpPr/>
          <p:nvPr/>
        </p:nvCxnSpPr>
        <p:spPr>
          <a:xfrm flipH="1">
            <a:off x="7207530" y="3841402"/>
            <a:ext cx="400639" cy="44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CD5A184-EC50-4FD0-9447-BE716D1D0E99}"/>
              </a:ext>
            </a:extLst>
          </p:cNvPr>
          <p:cNvSpPr txBox="1"/>
          <p:nvPr/>
        </p:nvSpPr>
        <p:spPr>
          <a:xfrm>
            <a:off x="2931949" y="2889595"/>
            <a:ext cx="2275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기존 수입산 디딤판</a:t>
            </a:r>
            <a:r>
              <a:rPr lang="en-US" altLang="ko-KR" sz="1400" dirty="0">
                <a:highlight>
                  <a:srgbClr val="FFFF00"/>
                </a:highlight>
              </a:rPr>
              <a:t>(</a:t>
            </a:r>
            <a:r>
              <a:rPr lang="ko-KR" altLang="en-US" sz="1400" dirty="0">
                <a:highlight>
                  <a:srgbClr val="FFFF00"/>
                </a:highlight>
              </a:rPr>
              <a:t>황색</a:t>
            </a:r>
            <a:r>
              <a:rPr lang="en-US" altLang="ko-KR" sz="1400" dirty="0">
                <a:highlight>
                  <a:srgbClr val="FFFF00"/>
                </a:highlight>
              </a:rPr>
              <a:t>)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en-US" altLang="ko-KR" sz="1200" dirty="0">
                <a:solidFill>
                  <a:srgbClr val="FF0000"/>
                </a:solidFill>
              </a:rPr>
              <a:t>  </a:t>
            </a:r>
            <a:r>
              <a:rPr lang="en-US" altLang="ko-KR" sz="1200" dirty="0">
                <a:solidFill>
                  <a:srgbClr val="00B0F0"/>
                </a:solidFill>
              </a:rPr>
              <a:t>(</a:t>
            </a:r>
            <a:r>
              <a:rPr lang="ko-KR" altLang="en-US" sz="1200" dirty="0">
                <a:solidFill>
                  <a:srgbClr val="00B0F0"/>
                </a:solidFill>
              </a:rPr>
              <a:t>디딤판 측면과 </a:t>
            </a:r>
            <a:r>
              <a:rPr lang="ko-KR" altLang="en-US" sz="1200" dirty="0" err="1">
                <a:solidFill>
                  <a:srgbClr val="00B0F0"/>
                </a:solidFill>
              </a:rPr>
              <a:t>측면벽체</a:t>
            </a:r>
            <a:r>
              <a:rPr lang="ko-KR" altLang="en-US" sz="1200" dirty="0">
                <a:solidFill>
                  <a:srgbClr val="00B0F0"/>
                </a:solidFill>
              </a:rPr>
              <a:t> </a:t>
            </a:r>
            <a:endParaRPr lang="en-US" altLang="ko-KR" sz="1200" dirty="0">
              <a:solidFill>
                <a:srgbClr val="00B0F0"/>
              </a:solidFill>
            </a:endParaRPr>
          </a:p>
          <a:p>
            <a:r>
              <a:rPr lang="en-US" altLang="ko-KR" sz="1200" dirty="0">
                <a:solidFill>
                  <a:srgbClr val="00B0F0"/>
                </a:solidFill>
              </a:rPr>
              <a:t>   </a:t>
            </a:r>
            <a:r>
              <a:rPr lang="ko-KR" altLang="en-US" sz="1200" dirty="0">
                <a:solidFill>
                  <a:srgbClr val="00B0F0"/>
                </a:solidFill>
              </a:rPr>
              <a:t>유격이 커서 끼임 사고 우려</a:t>
            </a:r>
            <a:r>
              <a:rPr lang="en-US" altLang="ko-KR" sz="1200" dirty="0">
                <a:solidFill>
                  <a:srgbClr val="00B0F0"/>
                </a:solidFill>
              </a:rPr>
              <a:t>)</a:t>
            </a:r>
          </a:p>
          <a:p>
            <a:r>
              <a:rPr lang="en-US" altLang="ko-KR" sz="1200" dirty="0">
                <a:solidFill>
                  <a:srgbClr val="00B0F0"/>
                </a:solidFill>
              </a:rPr>
              <a:t>      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0176AC-7E11-401D-8D64-CE61AC0C1680}"/>
              </a:ext>
            </a:extLst>
          </p:cNvPr>
          <p:cNvSpPr txBox="1"/>
          <p:nvPr/>
        </p:nvSpPr>
        <p:spPr>
          <a:xfrm>
            <a:off x="7654181" y="3822552"/>
            <a:ext cx="2275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신제품 안전 디딤판</a:t>
            </a:r>
            <a:r>
              <a:rPr lang="en-US" altLang="ko-KR" sz="1400" dirty="0">
                <a:highlight>
                  <a:srgbClr val="FF0000"/>
                </a:highlight>
              </a:rPr>
              <a:t>(</a:t>
            </a:r>
            <a:r>
              <a:rPr lang="ko-KR" altLang="en-US" sz="1400" b="1" dirty="0">
                <a:highlight>
                  <a:srgbClr val="FF0000"/>
                </a:highlight>
              </a:rPr>
              <a:t>적색</a:t>
            </a:r>
            <a:r>
              <a:rPr lang="en-US" altLang="ko-KR" sz="1400" dirty="0">
                <a:highlight>
                  <a:srgbClr val="FF0000"/>
                </a:highlight>
              </a:rPr>
              <a:t>)</a:t>
            </a:r>
          </a:p>
          <a:p>
            <a:r>
              <a:rPr lang="en-US" altLang="ko-KR" sz="1200" dirty="0">
                <a:solidFill>
                  <a:srgbClr val="00B050"/>
                </a:solidFill>
              </a:rPr>
              <a:t> (</a:t>
            </a:r>
            <a:r>
              <a:rPr lang="ko-KR" altLang="en-US" sz="1200" dirty="0">
                <a:solidFill>
                  <a:srgbClr val="00B050"/>
                </a:solidFill>
              </a:rPr>
              <a:t>디딤판 측면과 </a:t>
            </a:r>
            <a:r>
              <a:rPr lang="ko-KR" altLang="en-US" sz="1200" dirty="0" err="1">
                <a:solidFill>
                  <a:srgbClr val="00B050"/>
                </a:solidFill>
              </a:rPr>
              <a:t>측면벽체</a:t>
            </a:r>
            <a:r>
              <a:rPr lang="ko-KR" altLang="en-US" sz="1200" dirty="0">
                <a:solidFill>
                  <a:srgbClr val="00B050"/>
                </a:solidFill>
              </a:rPr>
              <a:t> 유격</a:t>
            </a:r>
            <a:endParaRPr lang="en-US" altLang="ko-KR" sz="1200" dirty="0">
              <a:solidFill>
                <a:srgbClr val="00B050"/>
              </a:solidFill>
            </a:endParaRPr>
          </a:p>
          <a:p>
            <a:r>
              <a:rPr lang="en-US" altLang="ko-KR" sz="1200" dirty="0">
                <a:solidFill>
                  <a:srgbClr val="00B050"/>
                </a:solidFill>
              </a:rPr>
              <a:t>  </a:t>
            </a:r>
            <a:r>
              <a:rPr lang="ko-KR" altLang="en-US" sz="1200" dirty="0">
                <a:solidFill>
                  <a:srgbClr val="00B050"/>
                </a:solidFill>
              </a:rPr>
              <a:t>이 없어 끼임 사고 없고 마찰  </a:t>
            </a:r>
            <a:endParaRPr lang="en-US" altLang="ko-KR" sz="1200" dirty="0">
              <a:solidFill>
                <a:srgbClr val="00B050"/>
              </a:solidFill>
            </a:endParaRPr>
          </a:p>
          <a:p>
            <a:r>
              <a:rPr lang="en-US" altLang="ko-KR" sz="1200" dirty="0">
                <a:solidFill>
                  <a:srgbClr val="00B050"/>
                </a:solidFill>
              </a:rPr>
              <a:t>  </a:t>
            </a:r>
            <a:r>
              <a:rPr lang="ko-KR" altLang="en-US" sz="1200" dirty="0">
                <a:solidFill>
                  <a:srgbClr val="00B050"/>
                </a:solidFill>
              </a:rPr>
              <a:t>소음 방지</a:t>
            </a:r>
            <a:r>
              <a:rPr lang="en-US" altLang="ko-KR" sz="1200" dirty="0">
                <a:solidFill>
                  <a:srgbClr val="00B050"/>
                </a:solidFill>
              </a:rPr>
              <a:t>)</a:t>
            </a:r>
            <a:r>
              <a:rPr lang="ko-KR" altLang="en-US" sz="1200" dirty="0">
                <a:solidFill>
                  <a:srgbClr val="00B050"/>
                </a:solidFill>
              </a:rPr>
              <a:t>       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13708AE-950D-43C1-99B4-56EE160FFF1F}"/>
              </a:ext>
            </a:extLst>
          </p:cNvPr>
          <p:cNvSpPr/>
          <p:nvPr/>
        </p:nvSpPr>
        <p:spPr>
          <a:xfrm>
            <a:off x="2872797" y="2852936"/>
            <a:ext cx="2375042" cy="79951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36C00C70-E1ED-40C8-9560-7467C6B9C06F}"/>
              </a:ext>
            </a:extLst>
          </p:cNvPr>
          <p:cNvSpPr/>
          <p:nvPr/>
        </p:nvSpPr>
        <p:spPr>
          <a:xfrm>
            <a:off x="7616831" y="3751370"/>
            <a:ext cx="2375042" cy="9329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3" descr="C:\Users\기랑\Desktop\15.10.11 대륜로고.jpg">
            <a:extLst>
              <a:ext uri="{FF2B5EF4-FFF2-40B4-BE49-F238E27FC236}">
                <a16:creationId xmlns:a16="http://schemas.microsoft.com/office/drawing/2014/main" id="{9278CA91-664D-4670-9610-BECE5C9F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2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안전디딤판 개발 소개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 제조 성분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및 강도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22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439816" y="1218592"/>
            <a:ext cx="3240360" cy="720080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214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2848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300626A3-BFD8-4F11-82C8-AFB3BA1324D3}"/>
              </a:ext>
            </a:extLst>
          </p:cNvPr>
          <p:cNvSpPr/>
          <p:nvPr/>
        </p:nvSpPr>
        <p:spPr>
          <a:xfrm>
            <a:off x="2856031" y="1947673"/>
            <a:ext cx="6552728" cy="720080"/>
          </a:xfrm>
          <a:prstGeom prst="triangle">
            <a:avLst/>
          </a:prstGeom>
          <a:gradFill flip="none" rotWithShape="1">
            <a:gsLst>
              <a:gs pos="51715">
                <a:srgbClr val="F08C66"/>
              </a:gs>
              <a:gs pos="17000">
                <a:srgbClr val="DD2815"/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344F0BD2-C63B-4D39-B0B9-8A7BE6EF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980" y="3610279"/>
            <a:ext cx="1890390" cy="2404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 </a:t>
            </a: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69D75F16-6E2F-492A-9F2C-2C259C9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213" y="3626548"/>
            <a:ext cx="1890390" cy="24045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54800" bIns="154800"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2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31981" y="4548870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pic>
        <p:nvPicPr>
          <p:cNvPr id="4098" name="Picture 2" descr="C:\Users\기랑\Desktop\엑스포발표자료사진8.7\알루미늄원자재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96" y="3626548"/>
            <a:ext cx="2480651" cy="24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사람, 녹색, 실외이(가) 표시된 사진&#10;&#10;자동 생성된 설명">
            <a:extLst>
              <a:ext uri="{FF2B5EF4-FFF2-40B4-BE49-F238E27FC236}">
                <a16:creationId xmlns:a16="http://schemas.microsoft.com/office/drawing/2014/main" id="{571AAEF6-C1D6-4D69-AB0E-4047350DE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9247" y="3611043"/>
            <a:ext cx="2711089" cy="2404515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979AB1B-2935-4E55-9D9F-28934B45A869}"/>
              </a:ext>
            </a:extLst>
          </p:cNvPr>
          <p:cNvCxnSpPr>
            <a:cxnSpLocks/>
          </p:cNvCxnSpPr>
          <p:nvPr/>
        </p:nvCxnSpPr>
        <p:spPr>
          <a:xfrm flipH="1">
            <a:off x="7082896" y="4236011"/>
            <a:ext cx="338978" cy="71416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373FF9D4-287A-4A8B-860A-BB7DD4A0FD00}"/>
              </a:ext>
            </a:extLst>
          </p:cNvPr>
          <p:cNvSpPr/>
          <p:nvPr/>
        </p:nvSpPr>
        <p:spPr>
          <a:xfrm>
            <a:off x="6862326" y="4914697"/>
            <a:ext cx="420731" cy="52102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2DBB0-DEA0-4BF6-9E30-FE7E599D40A7}"/>
              </a:ext>
            </a:extLst>
          </p:cNvPr>
          <p:cNvSpPr txBox="1"/>
          <p:nvPr/>
        </p:nvSpPr>
        <p:spPr>
          <a:xfrm>
            <a:off x="3576729" y="2976876"/>
            <a:ext cx="227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알루미늄 재질 </a:t>
            </a:r>
            <a:r>
              <a:rPr lang="en-US" altLang="ko-KR" sz="1400" dirty="0"/>
              <a:t>ALDC 12.1</a:t>
            </a:r>
            <a:endParaRPr lang="ko-KR" altLang="en-US" sz="14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CCCCCF11-354F-46ED-8DE3-6EFB8AFD13AF}"/>
              </a:ext>
            </a:extLst>
          </p:cNvPr>
          <p:cNvSpPr/>
          <p:nvPr/>
        </p:nvSpPr>
        <p:spPr>
          <a:xfrm>
            <a:off x="3441595" y="2852937"/>
            <a:ext cx="2480652" cy="532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C374DA95-400A-47D2-A05F-7F4CEE804E22}"/>
              </a:ext>
            </a:extLst>
          </p:cNvPr>
          <p:cNvSpPr/>
          <p:nvPr/>
        </p:nvSpPr>
        <p:spPr>
          <a:xfrm>
            <a:off x="6639576" y="3706570"/>
            <a:ext cx="1328632" cy="591173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6404E-19C3-4176-AC34-0D8FF88D3122}"/>
              </a:ext>
            </a:extLst>
          </p:cNvPr>
          <p:cNvSpPr txBox="1"/>
          <p:nvPr/>
        </p:nvSpPr>
        <p:spPr>
          <a:xfrm>
            <a:off x="6812707" y="3724096"/>
            <a:ext cx="12183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err="1">
                <a:solidFill>
                  <a:srgbClr val="7030A0"/>
                </a:solidFill>
              </a:rPr>
              <a:t>대형햄머로</a:t>
            </a:r>
            <a:endParaRPr lang="en-US" altLang="ko-KR" sz="1050" dirty="0">
              <a:solidFill>
                <a:srgbClr val="7030A0"/>
              </a:solidFill>
            </a:endParaRPr>
          </a:p>
          <a:p>
            <a:r>
              <a:rPr lang="en-US" altLang="ko-KR" sz="1050" dirty="0">
                <a:solidFill>
                  <a:srgbClr val="7030A0"/>
                </a:solidFill>
              </a:rPr>
              <a:t>6</a:t>
            </a:r>
            <a:r>
              <a:rPr lang="ko-KR" altLang="en-US" sz="1050" dirty="0" err="1">
                <a:solidFill>
                  <a:srgbClr val="7030A0"/>
                </a:solidFill>
              </a:rPr>
              <a:t>회이상</a:t>
            </a:r>
            <a:r>
              <a:rPr lang="ko-KR" altLang="en-US" sz="1050" dirty="0">
                <a:solidFill>
                  <a:srgbClr val="7030A0"/>
                </a:solidFill>
              </a:rPr>
              <a:t> </a:t>
            </a:r>
            <a:r>
              <a:rPr lang="ko-KR" altLang="en-US" sz="1050" dirty="0" err="1">
                <a:solidFill>
                  <a:srgbClr val="7030A0"/>
                </a:solidFill>
              </a:rPr>
              <a:t>가격시</a:t>
            </a:r>
            <a:r>
              <a:rPr lang="ko-KR" altLang="en-US" sz="1050" dirty="0">
                <a:solidFill>
                  <a:srgbClr val="7030A0"/>
                </a:solidFill>
              </a:rPr>
              <a:t> 파손됨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EA7ABC63-6621-41E0-9E47-559EA668E5B7}"/>
              </a:ext>
            </a:extLst>
          </p:cNvPr>
          <p:cNvSpPr/>
          <p:nvPr/>
        </p:nvSpPr>
        <p:spPr>
          <a:xfrm>
            <a:off x="6409248" y="2866118"/>
            <a:ext cx="2711089" cy="532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C2488C-4486-437E-9B6F-F855708A65E5}"/>
              </a:ext>
            </a:extLst>
          </p:cNvPr>
          <p:cNvSpPr txBox="1"/>
          <p:nvPr/>
        </p:nvSpPr>
        <p:spPr>
          <a:xfrm>
            <a:off x="6619383" y="28707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디딤판 롤러 결합부위 물리적 </a:t>
            </a:r>
            <a:endParaRPr lang="en-US" altLang="ko-KR" sz="1400" dirty="0"/>
          </a:p>
          <a:p>
            <a:r>
              <a:rPr lang="ko-KR" altLang="en-US" sz="1400" dirty="0"/>
              <a:t>충격시험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8CEF58-6AE6-4352-918A-EF7F49820AB2}"/>
              </a:ext>
            </a:extLst>
          </p:cNvPr>
          <p:cNvSpPr txBox="1"/>
          <p:nvPr/>
        </p:nvSpPr>
        <p:spPr>
          <a:xfrm>
            <a:off x="4788190" y="1379891"/>
            <a:ext cx="278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제조 성분 및 충격시험</a:t>
            </a:r>
          </a:p>
        </p:txBody>
      </p:sp>
      <p:pic>
        <p:nvPicPr>
          <p:cNvPr id="24" name="Picture 3" descr="C:\Users\기랑\Desktop\15.10.11 대륜로고.jpg">
            <a:extLst>
              <a:ext uri="{FF2B5EF4-FFF2-40B4-BE49-F238E27FC236}">
                <a16:creationId xmlns:a16="http://schemas.microsoft.com/office/drawing/2014/main" id="{F197AB7C-26FA-46D9-B9CD-6FF0E44A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2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안전디딤판의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주요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수요처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디딤판의 신규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리모델링 부문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23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975322" y="2248037"/>
            <a:ext cx="2808312" cy="2005263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31981" y="4609965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844436-27DD-4CE8-BCDB-FAEF40934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705" y="2718540"/>
            <a:ext cx="1233624" cy="997226"/>
          </a:xfrm>
          <a:prstGeom prst="rect">
            <a:avLst/>
          </a:prstGeom>
        </p:spPr>
      </p:pic>
      <p:pic>
        <p:nvPicPr>
          <p:cNvPr id="7" name="그림 6" descr="바닥, 실내, 소파, 좌석이(가) 표시된 사진&#10;&#10;자동 생성된 설명">
            <a:extLst>
              <a:ext uri="{FF2B5EF4-FFF2-40B4-BE49-F238E27FC236}">
                <a16:creationId xmlns:a16="http://schemas.microsoft.com/office/drawing/2014/main" id="{F0BD5D08-9768-4303-848E-D571A6A4C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31" y="2600854"/>
            <a:ext cx="1244311" cy="1233624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4F8AA71-6A1B-4AB4-8E22-F07227FB92BA}"/>
              </a:ext>
            </a:extLst>
          </p:cNvPr>
          <p:cNvSpPr/>
          <p:nvPr/>
        </p:nvSpPr>
        <p:spPr>
          <a:xfrm>
            <a:off x="3449299" y="1408319"/>
            <a:ext cx="1232623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485AE48-4E57-4124-BE6B-C6B3A0CE38C1}"/>
              </a:ext>
            </a:extLst>
          </p:cNvPr>
          <p:cNvSpPr/>
          <p:nvPr/>
        </p:nvSpPr>
        <p:spPr>
          <a:xfrm>
            <a:off x="7731594" y="1383941"/>
            <a:ext cx="1232623" cy="9592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DF3393D-EC07-4418-B9BB-CDCC19F4E04C}"/>
              </a:ext>
            </a:extLst>
          </p:cNvPr>
          <p:cNvSpPr/>
          <p:nvPr/>
        </p:nvSpPr>
        <p:spPr>
          <a:xfrm>
            <a:off x="5713534" y="1027275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52A0CD3-F409-473C-934B-5F63B42AF5AA}"/>
              </a:ext>
            </a:extLst>
          </p:cNvPr>
          <p:cNvSpPr/>
          <p:nvPr/>
        </p:nvSpPr>
        <p:spPr>
          <a:xfrm>
            <a:off x="2438888" y="2704727"/>
            <a:ext cx="1232623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753DDF1C-6696-40FA-B595-FF689EA22E0D}"/>
              </a:ext>
            </a:extLst>
          </p:cNvPr>
          <p:cNvSpPr/>
          <p:nvPr/>
        </p:nvSpPr>
        <p:spPr>
          <a:xfrm>
            <a:off x="8652724" y="2690291"/>
            <a:ext cx="1191757" cy="9104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7C2F6714-35C5-4BAE-9C56-793FCBDD068A}"/>
              </a:ext>
            </a:extLst>
          </p:cNvPr>
          <p:cNvSpPr/>
          <p:nvPr/>
        </p:nvSpPr>
        <p:spPr>
          <a:xfrm>
            <a:off x="4400974" y="4919525"/>
            <a:ext cx="1296144" cy="671499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id="{3EEBD47D-E00A-425B-B57F-C8F6797A4ABD}"/>
              </a:ext>
            </a:extLst>
          </p:cNvPr>
          <p:cNvSpPr/>
          <p:nvPr/>
        </p:nvSpPr>
        <p:spPr>
          <a:xfrm>
            <a:off x="6636050" y="4894620"/>
            <a:ext cx="1296144" cy="671499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사각형: 둥근 위쪽 모서리 42">
            <a:extLst>
              <a:ext uri="{FF2B5EF4-FFF2-40B4-BE49-F238E27FC236}">
                <a16:creationId xmlns:a16="http://schemas.microsoft.com/office/drawing/2014/main" id="{A45C9D40-5436-4C84-AA3B-76BCA9ECFE6C}"/>
              </a:ext>
            </a:extLst>
          </p:cNvPr>
          <p:cNvSpPr/>
          <p:nvPr/>
        </p:nvSpPr>
        <p:spPr>
          <a:xfrm>
            <a:off x="2293678" y="4918472"/>
            <a:ext cx="1296144" cy="671499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사각형: 둥근 위쪽 모서리 43">
            <a:extLst>
              <a:ext uri="{FF2B5EF4-FFF2-40B4-BE49-F238E27FC236}">
                <a16:creationId xmlns:a16="http://schemas.microsoft.com/office/drawing/2014/main" id="{2AB0BF61-BAC2-433A-8485-7D4683562797}"/>
              </a:ext>
            </a:extLst>
          </p:cNvPr>
          <p:cNvSpPr/>
          <p:nvPr/>
        </p:nvSpPr>
        <p:spPr>
          <a:xfrm>
            <a:off x="8720667" y="4880347"/>
            <a:ext cx="1296144" cy="671499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242ED7-9A32-4999-A98D-261433431A20}"/>
              </a:ext>
            </a:extLst>
          </p:cNvPr>
          <p:cNvCxnSpPr>
            <a:cxnSpLocks/>
          </p:cNvCxnSpPr>
          <p:nvPr/>
        </p:nvCxnSpPr>
        <p:spPr>
          <a:xfrm flipV="1">
            <a:off x="1847528" y="3833966"/>
            <a:ext cx="8352928" cy="24379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F6DBBB9-35E7-4014-8C76-77049025F2F0}"/>
              </a:ext>
            </a:extLst>
          </p:cNvPr>
          <p:cNvSpPr txBox="1"/>
          <p:nvPr/>
        </p:nvSpPr>
        <p:spPr>
          <a:xfrm>
            <a:off x="1847529" y="952211"/>
            <a:ext cx="11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공공기관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E1476FDE-F2B1-41C7-A688-70612E7CA8DC}"/>
              </a:ext>
            </a:extLst>
          </p:cNvPr>
          <p:cNvSpPr/>
          <p:nvPr/>
        </p:nvSpPr>
        <p:spPr>
          <a:xfrm>
            <a:off x="1699890" y="924783"/>
            <a:ext cx="1292299" cy="42072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54EDBF-ADD1-4441-8E80-A9E85231362F}"/>
              </a:ext>
            </a:extLst>
          </p:cNvPr>
          <p:cNvSpPr txBox="1"/>
          <p:nvPr/>
        </p:nvSpPr>
        <p:spPr>
          <a:xfrm>
            <a:off x="1699889" y="4098886"/>
            <a:ext cx="127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 민영기관</a:t>
            </a:r>
            <a:endParaRPr lang="ko-KR" altLang="en-US" dirty="0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CE16DB4D-D3C9-4978-8826-49AFE2A4332F}"/>
              </a:ext>
            </a:extLst>
          </p:cNvPr>
          <p:cNvSpPr/>
          <p:nvPr/>
        </p:nvSpPr>
        <p:spPr>
          <a:xfrm>
            <a:off x="1699890" y="4065696"/>
            <a:ext cx="1292299" cy="42072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F56F7A7-5380-4D5C-BD3B-F98F72DC081A}"/>
              </a:ext>
            </a:extLst>
          </p:cNvPr>
          <p:cNvCxnSpPr>
            <a:cxnSpLocks/>
          </p:cNvCxnSpPr>
          <p:nvPr/>
        </p:nvCxnSpPr>
        <p:spPr>
          <a:xfrm>
            <a:off x="2459320" y="3078654"/>
            <a:ext cx="119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BEAFEBA8-3EA0-42F3-AC23-48F6DC59C910}"/>
              </a:ext>
            </a:extLst>
          </p:cNvPr>
          <p:cNvCxnSpPr>
            <a:cxnSpLocks/>
          </p:cNvCxnSpPr>
          <p:nvPr/>
        </p:nvCxnSpPr>
        <p:spPr>
          <a:xfrm>
            <a:off x="8652724" y="3068960"/>
            <a:ext cx="119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B49C7CD-C1A1-42FF-9248-ABBD1197D853}"/>
              </a:ext>
            </a:extLst>
          </p:cNvPr>
          <p:cNvCxnSpPr>
            <a:cxnSpLocks/>
          </p:cNvCxnSpPr>
          <p:nvPr/>
        </p:nvCxnSpPr>
        <p:spPr>
          <a:xfrm>
            <a:off x="7742769" y="1776314"/>
            <a:ext cx="119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3EDEED30-B25E-47D5-8B0D-0C672DE05A29}"/>
              </a:ext>
            </a:extLst>
          </p:cNvPr>
          <p:cNvCxnSpPr>
            <a:cxnSpLocks/>
          </p:cNvCxnSpPr>
          <p:nvPr/>
        </p:nvCxnSpPr>
        <p:spPr>
          <a:xfrm>
            <a:off x="5713534" y="1383940"/>
            <a:ext cx="119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655D456D-20FA-42CE-A9A3-95FDD93F9780}"/>
              </a:ext>
            </a:extLst>
          </p:cNvPr>
          <p:cNvCxnSpPr>
            <a:cxnSpLocks/>
          </p:cNvCxnSpPr>
          <p:nvPr/>
        </p:nvCxnSpPr>
        <p:spPr>
          <a:xfrm>
            <a:off x="3471333" y="1772816"/>
            <a:ext cx="121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5F3391-0A57-430F-A1CD-6C3829513B11}"/>
              </a:ext>
            </a:extLst>
          </p:cNvPr>
          <p:cNvSpPr txBox="1"/>
          <p:nvPr/>
        </p:nvSpPr>
        <p:spPr>
          <a:xfrm>
            <a:off x="3672580" y="1465315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국제공항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BE7296-FA04-4ADE-A598-5903B95C4DF5}"/>
              </a:ext>
            </a:extLst>
          </p:cNvPr>
          <p:cNvSpPr txBox="1"/>
          <p:nvPr/>
        </p:nvSpPr>
        <p:spPr>
          <a:xfrm>
            <a:off x="5900236" y="1103114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지하철역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2911CF-500D-44CD-B5C2-36858810618C}"/>
              </a:ext>
            </a:extLst>
          </p:cNvPr>
          <p:cNvSpPr txBox="1"/>
          <p:nvPr/>
        </p:nvSpPr>
        <p:spPr>
          <a:xfrm>
            <a:off x="7935005" y="1471855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</a:t>
            </a:r>
            <a:r>
              <a:rPr lang="ko-KR" altLang="en-US" sz="1200" dirty="0" err="1"/>
              <a:t>철도역</a:t>
            </a:r>
            <a:endParaRPr lang="ko-KR" alt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B2CEDF-5022-4B9A-827B-0E6FF3F85BF2}"/>
              </a:ext>
            </a:extLst>
          </p:cNvPr>
          <p:cNvSpPr txBox="1"/>
          <p:nvPr/>
        </p:nvSpPr>
        <p:spPr>
          <a:xfrm>
            <a:off x="8860792" y="2801656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기 타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C33DE7-B4C5-4CCC-BE62-893966827D1E}"/>
              </a:ext>
            </a:extLst>
          </p:cNvPr>
          <p:cNvSpPr txBox="1"/>
          <p:nvPr/>
        </p:nvSpPr>
        <p:spPr>
          <a:xfrm>
            <a:off x="2627487" y="2834306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전시공연장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90A423-3DB0-4F25-BF15-B4D05B5FC2AB}"/>
              </a:ext>
            </a:extLst>
          </p:cNvPr>
          <p:cNvSpPr txBox="1"/>
          <p:nvPr/>
        </p:nvSpPr>
        <p:spPr>
          <a:xfrm>
            <a:off x="2467586" y="4918382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백 화 점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CF13C7-5601-47C9-A135-105F2754A1E8}"/>
              </a:ext>
            </a:extLst>
          </p:cNvPr>
          <p:cNvSpPr txBox="1"/>
          <p:nvPr/>
        </p:nvSpPr>
        <p:spPr>
          <a:xfrm>
            <a:off x="4607623" y="4928577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대형쇼핑몰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A18B5A-14F3-40FA-9F72-31345E2E95E4}"/>
              </a:ext>
            </a:extLst>
          </p:cNvPr>
          <p:cNvSpPr txBox="1"/>
          <p:nvPr/>
        </p:nvSpPr>
        <p:spPr>
          <a:xfrm>
            <a:off x="6856432" y="4911769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빌딩</a:t>
            </a:r>
            <a:r>
              <a:rPr lang="en-US" altLang="ko-KR" sz="1200" dirty="0"/>
              <a:t>.</a:t>
            </a:r>
            <a:r>
              <a:rPr lang="ko-KR" altLang="en-US" sz="1200" dirty="0"/>
              <a:t>병원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F92FBD-C2AF-480E-8185-ADF63EDD91BF}"/>
              </a:ext>
            </a:extLst>
          </p:cNvPr>
          <p:cNvSpPr txBox="1"/>
          <p:nvPr/>
        </p:nvSpPr>
        <p:spPr>
          <a:xfrm>
            <a:off x="8982714" y="4894620"/>
            <a:ext cx="94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 기 타</a:t>
            </a:r>
          </a:p>
        </p:txBody>
      </p:sp>
      <p:pic>
        <p:nvPicPr>
          <p:cNvPr id="24" name="그림 23" descr="텍스트, 실외이(가) 표시된 사진&#10;&#10;자동 생성된 설명">
            <a:extLst>
              <a:ext uri="{FF2B5EF4-FFF2-40B4-BE49-F238E27FC236}">
                <a16:creationId xmlns:a16="http://schemas.microsoft.com/office/drawing/2014/main" id="{3DE6BBDA-57DC-4AF2-83EC-C79D68108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3" y="1789269"/>
            <a:ext cx="1077253" cy="572453"/>
          </a:xfrm>
          <a:prstGeom prst="rect">
            <a:avLst/>
          </a:prstGeom>
        </p:spPr>
      </p:pic>
      <p:pic>
        <p:nvPicPr>
          <p:cNvPr id="26" name="그림 25" descr="건물, 실외, 경기장이(가) 표시된 사진&#10;&#10;자동 생성된 설명">
            <a:extLst>
              <a:ext uri="{FF2B5EF4-FFF2-40B4-BE49-F238E27FC236}">
                <a16:creationId xmlns:a16="http://schemas.microsoft.com/office/drawing/2014/main" id="{ED6235A5-F221-42F6-95C4-919B5A19C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88" y="1791034"/>
            <a:ext cx="997226" cy="596709"/>
          </a:xfrm>
          <a:prstGeom prst="rect">
            <a:avLst/>
          </a:prstGeom>
        </p:spPr>
      </p:pic>
      <p:pic>
        <p:nvPicPr>
          <p:cNvPr id="28" name="그림 27" descr="텍스트이(가) 표시된 사진&#10;&#10;자동 생성된 설명">
            <a:extLst>
              <a:ext uri="{FF2B5EF4-FFF2-40B4-BE49-F238E27FC236}">
                <a16:creationId xmlns:a16="http://schemas.microsoft.com/office/drawing/2014/main" id="{648CF7D7-723C-49CC-9D29-04F6E4419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74" y="1401077"/>
            <a:ext cx="1051791" cy="672030"/>
          </a:xfrm>
          <a:prstGeom prst="rect">
            <a:avLst/>
          </a:prstGeom>
        </p:spPr>
      </p:pic>
      <p:pic>
        <p:nvPicPr>
          <p:cNvPr id="30" name="그림 29" descr="하늘, 실외, 리조트, 고속도로이(가) 표시된 사진&#10;&#10;자동 생성된 설명">
            <a:extLst>
              <a:ext uri="{FF2B5EF4-FFF2-40B4-BE49-F238E27FC236}">
                <a16:creationId xmlns:a16="http://schemas.microsoft.com/office/drawing/2014/main" id="{A4E28F0A-89BC-4A54-8E05-CF57470D4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4" y="5179820"/>
            <a:ext cx="1133238" cy="579576"/>
          </a:xfrm>
          <a:prstGeom prst="rect">
            <a:avLst/>
          </a:prstGeom>
        </p:spPr>
      </p:pic>
      <p:pic>
        <p:nvPicPr>
          <p:cNvPr id="62" name="그림 61" descr="텍스트이(가) 표시된 사진&#10;&#10;자동 생성된 설명">
            <a:extLst>
              <a:ext uri="{FF2B5EF4-FFF2-40B4-BE49-F238E27FC236}">
                <a16:creationId xmlns:a16="http://schemas.microsoft.com/office/drawing/2014/main" id="{14FA163D-918D-4FE8-BB5E-C35376B9F4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1" y="3097909"/>
            <a:ext cx="1003204" cy="569217"/>
          </a:xfrm>
          <a:prstGeom prst="rect">
            <a:avLst/>
          </a:prstGeom>
        </p:spPr>
      </p:pic>
      <p:cxnSp>
        <p:nvCxnSpPr>
          <p:cNvPr id="9216" name="직선 연결선 9215">
            <a:extLst>
              <a:ext uri="{FF2B5EF4-FFF2-40B4-BE49-F238E27FC236}">
                <a16:creationId xmlns:a16="http://schemas.microsoft.com/office/drawing/2014/main" id="{E92A173E-A346-4CCA-BC4E-83B21558B3F9}"/>
              </a:ext>
            </a:extLst>
          </p:cNvPr>
          <p:cNvCxnSpPr>
            <a:cxnSpLocks/>
          </p:cNvCxnSpPr>
          <p:nvPr/>
        </p:nvCxnSpPr>
        <p:spPr>
          <a:xfrm>
            <a:off x="2293678" y="5216095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A619DA23-86B6-4C9D-AC36-60120A07CC9D}"/>
              </a:ext>
            </a:extLst>
          </p:cNvPr>
          <p:cNvCxnSpPr>
            <a:cxnSpLocks/>
          </p:cNvCxnSpPr>
          <p:nvPr/>
        </p:nvCxnSpPr>
        <p:spPr>
          <a:xfrm>
            <a:off x="8746647" y="5158488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DC0C98A8-27A6-4F36-AFB3-D48F80CF6D9A}"/>
              </a:ext>
            </a:extLst>
          </p:cNvPr>
          <p:cNvCxnSpPr>
            <a:cxnSpLocks/>
          </p:cNvCxnSpPr>
          <p:nvPr/>
        </p:nvCxnSpPr>
        <p:spPr>
          <a:xfrm>
            <a:off x="6636050" y="5186606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5B221A07-591E-4F7B-AD86-808FB7E10A33}"/>
              </a:ext>
            </a:extLst>
          </p:cNvPr>
          <p:cNvCxnSpPr>
            <a:cxnSpLocks/>
          </p:cNvCxnSpPr>
          <p:nvPr/>
        </p:nvCxnSpPr>
        <p:spPr>
          <a:xfrm>
            <a:off x="4401579" y="5205575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그림 9218" descr="텍스트, 실외, 하늘, 건물이(가) 표시된 사진&#10;&#10;자동 생성된 설명">
            <a:extLst>
              <a:ext uri="{FF2B5EF4-FFF2-40B4-BE49-F238E27FC236}">
                <a16:creationId xmlns:a16="http://schemas.microsoft.com/office/drawing/2014/main" id="{25903814-8290-46B3-AA5B-AA5410CB30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19" y="5198999"/>
            <a:ext cx="1097493" cy="579577"/>
          </a:xfrm>
          <a:prstGeom prst="rect">
            <a:avLst/>
          </a:prstGeom>
        </p:spPr>
      </p:pic>
      <p:pic>
        <p:nvPicPr>
          <p:cNvPr id="9221" name="그림 9220" descr="텍스트, 하늘, 실외이(가) 표시된 사진&#10;&#10;자동 생성된 설명">
            <a:extLst>
              <a:ext uri="{FF2B5EF4-FFF2-40B4-BE49-F238E27FC236}">
                <a16:creationId xmlns:a16="http://schemas.microsoft.com/office/drawing/2014/main" id="{0287DBE0-8A02-4931-8F68-CBAA7CE42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8" y="5228676"/>
            <a:ext cx="1139375" cy="549901"/>
          </a:xfrm>
          <a:prstGeom prst="rect">
            <a:avLst/>
          </a:prstGeom>
        </p:spPr>
      </p:pic>
      <p:pic>
        <p:nvPicPr>
          <p:cNvPr id="9223" name="그림 9222" descr="텍스트이(가) 표시된 사진&#10;&#10;자동 생성된 설명">
            <a:extLst>
              <a:ext uri="{FF2B5EF4-FFF2-40B4-BE49-F238E27FC236}">
                <a16:creationId xmlns:a16="http://schemas.microsoft.com/office/drawing/2014/main" id="{41D3B220-0979-49EB-8172-EAE145631D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77" y="5217667"/>
            <a:ext cx="1139375" cy="560910"/>
          </a:xfrm>
          <a:prstGeom prst="rect">
            <a:avLst/>
          </a:prstGeom>
        </p:spPr>
      </p:pic>
      <p:pic>
        <p:nvPicPr>
          <p:cNvPr id="9225" name="그림 9224" descr="건물이(가) 표시된 사진&#10;&#10;자동 생성된 설명">
            <a:extLst>
              <a:ext uri="{FF2B5EF4-FFF2-40B4-BE49-F238E27FC236}">
                <a16:creationId xmlns:a16="http://schemas.microsoft.com/office/drawing/2014/main" id="{6F132036-42CE-4FB7-A539-E425C931D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22" y="3079428"/>
            <a:ext cx="1032446" cy="587697"/>
          </a:xfrm>
          <a:prstGeom prst="rect">
            <a:avLst/>
          </a:prstGeom>
        </p:spPr>
      </p:pic>
      <p:pic>
        <p:nvPicPr>
          <p:cNvPr id="53" name="Picture 3" descr="C:\Users\기랑\Desktop\15.10.11 대륜로고.jpg">
            <a:extLst>
              <a:ext uri="{FF2B5EF4-FFF2-40B4-BE49-F238E27FC236}">
                <a16:creationId xmlns:a16="http://schemas.microsoft.com/office/drawing/2014/main" id="{6C959DEB-DEF8-4FC0-9574-E99BBF6F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2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안전디딤판의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주요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수요처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디딤판의 부분 교체작업 부문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24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975322" y="2248037"/>
            <a:ext cx="2808312" cy="2005263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31981" y="4609965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844436-27DD-4CE8-BCDB-FAEF40934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705" y="2718540"/>
            <a:ext cx="1233624" cy="997226"/>
          </a:xfrm>
          <a:prstGeom prst="rect">
            <a:avLst/>
          </a:prstGeom>
        </p:spPr>
      </p:pic>
      <p:pic>
        <p:nvPicPr>
          <p:cNvPr id="7" name="그림 6" descr="바닥, 실내, 소파, 좌석이(가) 표시된 사진&#10;&#10;자동 생성된 설명">
            <a:extLst>
              <a:ext uri="{FF2B5EF4-FFF2-40B4-BE49-F238E27FC236}">
                <a16:creationId xmlns:a16="http://schemas.microsoft.com/office/drawing/2014/main" id="{F0BD5D08-9768-4303-848E-D571A6A4C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31" y="2600854"/>
            <a:ext cx="1244311" cy="1233624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4F8AA71-6A1B-4AB4-8E22-F07227FB92BA}"/>
              </a:ext>
            </a:extLst>
          </p:cNvPr>
          <p:cNvSpPr/>
          <p:nvPr/>
        </p:nvSpPr>
        <p:spPr>
          <a:xfrm>
            <a:off x="8411401" y="3908784"/>
            <a:ext cx="1191758" cy="8397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485AE48-4E57-4124-BE6B-C6B3A0CE38C1}"/>
              </a:ext>
            </a:extLst>
          </p:cNvPr>
          <p:cNvSpPr/>
          <p:nvPr/>
        </p:nvSpPr>
        <p:spPr>
          <a:xfrm>
            <a:off x="8483553" y="921190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DF3393D-EC07-4418-B9BB-CDCC19F4E04C}"/>
              </a:ext>
            </a:extLst>
          </p:cNvPr>
          <p:cNvSpPr/>
          <p:nvPr/>
        </p:nvSpPr>
        <p:spPr>
          <a:xfrm>
            <a:off x="3009367" y="915244"/>
            <a:ext cx="1191756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242ED7-9A32-4999-A98D-261433431A20}"/>
              </a:ext>
            </a:extLst>
          </p:cNvPr>
          <p:cNvCxnSpPr>
            <a:cxnSpLocks/>
          </p:cNvCxnSpPr>
          <p:nvPr/>
        </p:nvCxnSpPr>
        <p:spPr>
          <a:xfrm flipV="1">
            <a:off x="1847528" y="3833966"/>
            <a:ext cx="8352928" cy="24379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C4DD1317-BEAE-45A1-8C40-6AF2B058BA62}"/>
              </a:ext>
            </a:extLst>
          </p:cNvPr>
          <p:cNvSpPr/>
          <p:nvPr/>
        </p:nvSpPr>
        <p:spPr>
          <a:xfrm>
            <a:off x="5802602" y="4763852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539F1E7-A20D-48BC-99DD-10B439E416DB}"/>
              </a:ext>
            </a:extLst>
          </p:cNvPr>
          <p:cNvSpPr/>
          <p:nvPr/>
        </p:nvSpPr>
        <p:spPr>
          <a:xfrm>
            <a:off x="3009366" y="3930972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926AF-5530-4F58-AC23-01D419E33DC1}"/>
              </a:ext>
            </a:extLst>
          </p:cNvPr>
          <p:cNvSpPr txBox="1"/>
          <p:nvPr/>
        </p:nvSpPr>
        <p:spPr>
          <a:xfrm>
            <a:off x="8648598" y="4095874"/>
            <a:ext cx="122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디딤판만 </a:t>
            </a:r>
            <a:endParaRPr lang="en-US" altLang="ko-KR" sz="1200" dirty="0"/>
          </a:p>
          <a:p>
            <a:r>
              <a:rPr lang="ko-KR" altLang="en-US" sz="1200" dirty="0"/>
              <a:t>  교체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F21B62-0E04-4C6E-8E6B-56A792D3D9C2}"/>
              </a:ext>
            </a:extLst>
          </p:cNvPr>
          <p:cNvSpPr txBox="1"/>
          <p:nvPr/>
        </p:nvSpPr>
        <p:spPr>
          <a:xfrm>
            <a:off x="3060547" y="1101288"/>
            <a:ext cx="122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에스컬레이터 </a:t>
            </a:r>
            <a:endParaRPr lang="en-US" altLang="ko-KR" sz="1200" dirty="0"/>
          </a:p>
          <a:p>
            <a:r>
              <a:rPr lang="ko-KR" altLang="en-US" sz="1200" dirty="0"/>
              <a:t>  전체 교체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837DA-B79C-4EA1-AA90-A15EBBAF36B1}"/>
              </a:ext>
            </a:extLst>
          </p:cNvPr>
          <p:cNvSpPr txBox="1"/>
          <p:nvPr/>
        </p:nvSpPr>
        <p:spPr>
          <a:xfrm>
            <a:off x="8348063" y="1105165"/>
            <a:ext cx="132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   기타</a:t>
            </a:r>
            <a:r>
              <a:rPr lang="en-US" altLang="ko-KR" sz="1200" dirty="0"/>
              <a:t>,</a:t>
            </a:r>
            <a:r>
              <a:rPr lang="ko-KR" altLang="en-US" sz="1200" dirty="0"/>
              <a:t>리뉴얼</a:t>
            </a:r>
            <a:endParaRPr lang="en-US" altLang="ko-KR" sz="1200" dirty="0"/>
          </a:p>
          <a:p>
            <a:r>
              <a:rPr lang="ko-KR" altLang="en-US" sz="1200" dirty="0"/>
              <a:t>     리 모 델 링</a:t>
            </a:r>
            <a:endParaRPr lang="en-US" altLang="ko-KR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3C76D8-96EA-4374-B5E6-55321414484A}"/>
              </a:ext>
            </a:extLst>
          </p:cNvPr>
          <p:cNvSpPr txBox="1"/>
          <p:nvPr/>
        </p:nvSpPr>
        <p:spPr>
          <a:xfrm>
            <a:off x="3060547" y="4120888"/>
            <a:ext cx="122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디딤판 편중</a:t>
            </a:r>
            <a:endParaRPr lang="en-US" altLang="ko-KR" sz="1200" dirty="0"/>
          </a:p>
          <a:p>
            <a:r>
              <a:rPr lang="ko-KR" altLang="en-US" sz="1200" dirty="0"/>
              <a:t>부하보상공사</a:t>
            </a:r>
            <a:endParaRPr lang="en-US" altLang="ko-KR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45AAC-7DBC-4BC7-9C82-78763B095B05}"/>
              </a:ext>
            </a:extLst>
          </p:cNvPr>
          <p:cNvSpPr txBox="1"/>
          <p:nvPr/>
        </p:nvSpPr>
        <p:spPr>
          <a:xfrm>
            <a:off x="5811004" y="4979993"/>
            <a:ext cx="122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기타</a:t>
            </a:r>
            <a:r>
              <a:rPr lang="en-US" altLang="ko-KR" sz="1200" dirty="0"/>
              <a:t>, </a:t>
            </a:r>
            <a:r>
              <a:rPr lang="ko-KR" altLang="en-US" sz="1200" dirty="0"/>
              <a:t>부분교체</a:t>
            </a:r>
            <a:endParaRPr lang="en-US" altLang="ko-KR" sz="1200" dirty="0"/>
          </a:p>
          <a:p>
            <a:r>
              <a:rPr lang="ko-KR" altLang="en-US" sz="1200" dirty="0"/>
              <a:t>       공사</a:t>
            </a:r>
            <a:endParaRPr lang="en-US" altLang="ko-KR" sz="1200" dirty="0"/>
          </a:p>
        </p:txBody>
      </p:sp>
      <p:pic>
        <p:nvPicPr>
          <p:cNvPr id="8" name="그림 7" descr="실내, 바닥이(가) 표시된 사진&#10;&#10;자동 생성된 설명">
            <a:extLst>
              <a:ext uri="{FF2B5EF4-FFF2-40B4-BE49-F238E27FC236}">
                <a16:creationId xmlns:a16="http://schemas.microsoft.com/office/drawing/2014/main" id="{193A4D11-3F70-43D5-95CD-B301EF253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65" y="4795068"/>
            <a:ext cx="1280686" cy="1341398"/>
          </a:xfrm>
          <a:prstGeom prst="rect">
            <a:avLst/>
          </a:prstGeom>
        </p:spPr>
      </p:pic>
      <p:pic>
        <p:nvPicPr>
          <p:cNvPr id="12" name="그림 11" descr="실내, 금속, 은색이(가) 표시된 사진&#10;&#10;자동 생성된 설명">
            <a:extLst>
              <a:ext uri="{FF2B5EF4-FFF2-40B4-BE49-F238E27FC236}">
                <a16:creationId xmlns:a16="http://schemas.microsoft.com/office/drawing/2014/main" id="{6BCB1E05-A0BF-47C8-B731-E8BBAC2C6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4869" y="1906439"/>
            <a:ext cx="1421319" cy="1191757"/>
          </a:xfrm>
          <a:prstGeom prst="rect">
            <a:avLst/>
          </a:prstGeom>
        </p:spPr>
      </p:pic>
      <p:pic>
        <p:nvPicPr>
          <p:cNvPr id="15" name="그림 14" descr="실내, 단계이(가) 표시된 사진&#10;&#10;자동 생성된 설명">
            <a:extLst>
              <a:ext uri="{FF2B5EF4-FFF2-40B4-BE49-F238E27FC236}">
                <a16:creationId xmlns:a16="http://schemas.microsoft.com/office/drawing/2014/main" id="{8F7FB2F9-99E0-4AA7-83F6-E40628B66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3549" y="1893233"/>
            <a:ext cx="1503391" cy="1275606"/>
          </a:xfrm>
          <a:prstGeom prst="rect">
            <a:avLst/>
          </a:prstGeom>
        </p:spPr>
      </p:pic>
      <p:pic>
        <p:nvPicPr>
          <p:cNvPr id="28" name="그림 27" descr="지하철이(가) 표시된 사진&#10;&#10;자동 생성된 설명">
            <a:extLst>
              <a:ext uri="{FF2B5EF4-FFF2-40B4-BE49-F238E27FC236}">
                <a16:creationId xmlns:a16="http://schemas.microsoft.com/office/drawing/2014/main" id="{0C9A3E59-1A4D-408F-934B-9794D2512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328295" y="4789452"/>
            <a:ext cx="1372614" cy="1321414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D11160EF-6AB0-409F-811D-525C85533FE1}"/>
              </a:ext>
            </a:extLst>
          </p:cNvPr>
          <p:cNvSpPr/>
          <p:nvPr/>
        </p:nvSpPr>
        <p:spPr>
          <a:xfrm>
            <a:off x="5802101" y="921190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B5601E-B416-4783-990C-FE8216D586C9}"/>
              </a:ext>
            </a:extLst>
          </p:cNvPr>
          <p:cNvSpPr txBox="1"/>
          <p:nvPr/>
        </p:nvSpPr>
        <p:spPr>
          <a:xfrm>
            <a:off x="5811004" y="1083456"/>
            <a:ext cx="132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 마찰소음</a:t>
            </a:r>
            <a:endParaRPr lang="en-US" altLang="ko-KR" sz="1200" dirty="0"/>
          </a:p>
          <a:p>
            <a:r>
              <a:rPr lang="ko-KR" altLang="en-US" sz="1200" dirty="0"/>
              <a:t>끼임 방지 공사</a:t>
            </a:r>
            <a:endParaRPr lang="en-US" altLang="ko-KR" sz="1200" dirty="0"/>
          </a:p>
        </p:txBody>
      </p:sp>
      <p:pic>
        <p:nvPicPr>
          <p:cNvPr id="29" name="Picture 3" descr="C:\Users\기랑\Desktop\15.10.11 대륜로고.jpg">
            <a:extLst>
              <a:ext uri="{FF2B5EF4-FFF2-40B4-BE49-F238E27FC236}">
                <a16:creationId xmlns:a16="http://schemas.microsoft.com/office/drawing/2014/main" id="{673DBE91-D103-4421-A67F-57E5F64F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82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</a:t>
            </a:r>
            <a:r>
              <a:rPr lang="ko-KR" altLang="en-US" sz="2000" b="1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안전디딤판의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양산계획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신제품 안전 디딤판의 양산 및 판매계획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25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988899" y="2255882"/>
            <a:ext cx="2808312" cy="2005263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668621" y="4552046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844436-27DD-4CE8-BCDB-FAEF40934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705" y="2718540"/>
            <a:ext cx="1233624" cy="997226"/>
          </a:xfrm>
          <a:prstGeom prst="rect">
            <a:avLst/>
          </a:prstGeom>
        </p:spPr>
      </p:pic>
      <p:pic>
        <p:nvPicPr>
          <p:cNvPr id="7" name="그림 6" descr="바닥, 실내, 소파, 좌석이(가) 표시된 사진&#10;&#10;자동 생성된 설명">
            <a:extLst>
              <a:ext uri="{FF2B5EF4-FFF2-40B4-BE49-F238E27FC236}">
                <a16:creationId xmlns:a16="http://schemas.microsoft.com/office/drawing/2014/main" id="{F0BD5D08-9768-4303-848E-D571A6A4C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31" y="2600854"/>
            <a:ext cx="1244311" cy="1233624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4F8AA71-6A1B-4AB4-8E22-F07227FB92BA}"/>
              </a:ext>
            </a:extLst>
          </p:cNvPr>
          <p:cNvSpPr/>
          <p:nvPr/>
        </p:nvSpPr>
        <p:spPr>
          <a:xfrm>
            <a:off x="3359697" y="1027275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485AE48-4E57-4124-BE6B-C6B3A0CE38C1}"/>
              </a:ext>
            </a:extLst>
          </p:cNvPr>
          <p:cNvSpPr/>
          <p:nvPr/>
        </p:nvSpPr>
        <p:spPr>
          <a:xfrm>
            <a:off x="8067371" y="1027275"/>
            <a:ext cx="1191757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DF3393D-EC07-4418-B9BB-CDCC19F4E04C}"/>
              </a:ext>
            </a:extLst>
          </p:cNvPr>
          <p:cNvSpPr/>
          <p:nvPr/>
        </p:nvSpPr>
        <p:spPr>
          <a:xfrm>
            <a:off x="5713534" y="1027275"/>
            <a:ext cx="1390579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7C2F6714-35C5-4BAE-9C56-793FCBDD068A}"/>
              </a:ext>
            </a:extLst>
          </p:cNvPr>
          <p:cNvSpPr/>
          <p:nvPr/>
        </p:nvSpPr>
        <p:spPr>
          <a:xfrm>
            <a:off x="3385777" y="4807248"/>
            <a:ext cx="1296144" cy="830997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id="{3EEBD47D-E00A-425B-B57F-C8F6797A4ABD}"/>
              </a:ext>
            </a:extLst>
          </p:cNvPr>
          <p:cNvSpPr/>
          <p:nvPr/>
        </p:nvSpPr>
        <p:spPr>
          <a:xfrm>
            <a:off x="5609146" y="4803962"/>
            <a:ext cx="1400015" cy="830997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242ED7-9A32-4999-A98D-261433431A20}"/>
              </a:ext>
            </a:extLst>
          </p:cNvPr>
          <p:cNvCxnSpPr>
            <a:cxnSpLocks/>
          </p:cNvCxnSpPr>
          <p:nvPr/>
        </p:nvCxnSpPr>
        <p:spPr>
          <a:xfrm flipV="1">
            <a:off x="1847528" y="3833966"/>
            <a:ext cx="8352928" cy="24379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23744CB4-2534-4240-B010-C35FA1BB36E2}"/>
              </a:ext>
            </a:extLst>
          </p:cNvPr>
          <p:cNvSpPr/>
          <p:nvPr/>
        </p:nvSpPr>
        <p:spPr>
          <a:xfrm>
            <a:off x="7987255" y="4801842"/>
            <a:ext cx="1400015" cy="811887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09151-8053-41BC-8CDC-F495B08096D9}"/>
              </a:ext>
            </a:extLst>
          </p:cNvPr>
          <p:cNvSpPr txBox="1"/>
          <p:nvPr/>
        </p:nvSpPr>
        <p:spPr>
          <a:xfrm>
            <a:off x="5753746" y="1508288"/>
            <a:ext cx="135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</a:t>
            </a:r>
            <a:r>
              <a:rPr lang="ko-KR" altLang="en-US" sz="1200" dirty="0" err="1"/>
              <a:t>안전디딤판양산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5DFCF-2CAB-4762-AC7F-4510539089E7}"/>
              </a:ext>
            </a:extLst>
          </p:cNvPr>
          <p:cNvSpPr txBox="1"/>
          <p:nvPr/>
        </p:nvSpPr>
        <p:spPr>
          <a:xfrm>
            <a:off x="5749536" y="1144436"/>
            <a:ext cx="121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  </a:t>
            </a:r>
            <a:r>
              <a:rPr lang="ko-KR" altLang="en-US" sz="1200" dirty="0" err="1"/>
              <a:t>경남거창공장</a:t>
            </a:r>
            <a:endParaRPr lang="ko-KR" altLang="en-US" sz="1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C1C21D5-E0C3-4076-BFD0-DEE590CD9BAC}"/>
              </a:ext>
            </a:extLst>
          </p:cNvPr>
          <p:cNvSpPr/>
          <p:nvPr/>
        </p:nvSpPr>
        <p:spPr>
          <a:xfrm>
            <a:off x="5745326" y="1382540"/>
            <a:ext cx="1354575" cy="18134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36766-440D-40CE-B4A1-2CF108CAFA12}"/>
              </a:ext>
            </a:extLst>
          </p:cNvPr>
          <p:cNvSpPr txBox="1"/>
          <p:nvPr/>
        </p:nvSpPr>
        <p:spPr>
          <a:xfrm>
            <a:off x="5911934" y="1353821"/>
            <a:ext cx="1527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7030A0"/>
                </a:solidFill>
              </a:rPr>
              <a:t>2021</a:t>
            </a:r>
            <a:r>
              <a:rPr lang="ko-KR" altLang="en-US" sz="1100" dirty="0">
                <a:solidFill>
                  <a:srgbClr val="7030A0"/>
                </a:solidFill>
              </a:rPr>
              <a:t>년 하반기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98F37-F917-4F0E-9AFE-37FBF763B035}"/>
              </a:ext>
            </a:extLst>
          </p:cNvPr>
          <p:cNvSpPr txBox="1"/>
          <p:nvPr/>
        </p:nvSpPr>
        <p:spPr>
          <a:xfrm>
            <a:off x="3554227" y="129913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국내공급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19A7F8E-78B4-4080-996E-61A2A4613DE5}"/>
              </a:ext>
            </a:extLst>
          </p:cNvPr>
          <p:cNvSpPr/>
          <p:nvPr/>
        </p:nvSpPr>
        <p:spPr>
          <a:xfrm>
            <a:off x="8168387" y="1299133"/>
            <a:ext cx="989722" cy="3145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1F96995-8E24-4CE1-BD3B-A9586AA8D5E2}"/>
              </a:ext>
            </a:extLst>
          </p:cNvPr>
          <p:cNvSpPr/>
          <p:nvPr/>
        </p:nvSpPr>
        <p:spPr>
          <a:xfrm>
            <a:off x="3447493" y="1280369"/>
            <a:ext cx="989722" cy="3145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FE3FF-2F85-4FBE-8869-5365B2652D40}"/>
              </a:ext>
            </a:extLst>
          </p:cNvPr>
          <p:cNvSpPr txBox="1"/>
          <p:nvPr/>
        </p:nvSpPr>
        <p:spPr>
          <a:xfrm>
            <a:off x="3557633" y="129913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국내공급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E2B5A5-447F-4F25-B73D-FE97C63203B8}"/>
              </a:ext>
            </a:extLst>
          </p:cNvPr>
          <p:cNvSpPr txBox="1"/>
          <p:nvPr/>
        </p:nvSpPr>
        <p:spPr>
          <a:xfrm>
            <a:off x="3402293" y="4837412"/>
            <a:ext cx="140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혁신제품 디딤판            생산</a:t>
            </a:r>
            <a:endParaRPr lang="en-US" altLang="ko-KR" sz="1200" dirty="0"/>
          </a:p>
          <a:p>
            <a:r>
              <a:rPr lang="en-US" altLang="ko-KR" sz="1200" dirty="0"/>
              <a:t>DRES-600</a:t>
            </a:r>
            <a:r>
              <a:rPr lang="ko-KR" altLang="en-US" sz="1200" dirty="0"/>
              <a:t>형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9E8D27-3E7F-4985-9D7C-AE403BA1BF1D}"/>
              </a:ext>
            </a:extLst>
          </p:cNvPr>
          <p:cNvSpPr txBox="1"/>
          <p:nvPr/>
        </p:nvSpPr>
        <p:spPr>
          <a:xfrm>
            <a:off x="8292244" y="13209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해외공급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B370F4-A0F7-4086-B306-308BB3294121}"/>
              </a:ext>
            </a:extLst>
          </p:cNvPr>
          <p:cNvSpPr txBox="1"/>
          <p:nvPr/>
        </p:nvSpPr>
        <p:spPr>
          <a:xfrm>
            <a:off x="5710438" y="4818985"/>
            <a:ext cx="140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혁신제품 디딤판            생산</a:t>
            </a:r>
            <a:endParaRPr lang="en-US" altLang="ko-KR" sz="1200" dirty="0"/>
          </a:p>
          <a:p>
            <a:r>
              <a:rPr lang="en-US" altLang="ko-KR" sz="1200" dirty="0"/>
              <a:t>DRES-800</a:t>
            </a:r>
            <a:r>
              <a:rPr lang="ko-KR" altLang="en-US" sz="1200" dirty="0"/>
              <a:t>형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22A24E-A707-47FB-A1F5-D7262A4F3530}"/>
              </a:ext>
            </a:extLst>
          </p:cNvPr>
          <p:cNvSpPr txBox="1"/>
          <p:nvPr/>
        </p:nvSpPr>
        <p:spPr>
          <a:xfrm>
            <a:off x="8050168" y="4830252"/>
            <a:ext cx="134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혁신제품 디딤판         생산</a:t>
            </a:r>
            <a:endParaRPr lang="en-US" altLang="ko-KR" sz="1200" dirty="0"/>
          </a:p>
          <a:p>
            <a:r>
              <a:rPr lang="en-US" altLang="ko-KR" sz="1200" dirty="0"/>
              <a:t>DRES-1000</a:t>
            </a:r>
            <a:r>
              <a:rPr lang="ko-KR" altLang="en-US" sz="1200" dirty="0"/>
              <a:t>형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F7BB15EE-3E85-4F9C-A94A-D41DAE9FDA01}"/>
              </a:ext>
            </a:extLst>
          </p:cNvPr>
          <p:cNvSpPr/>
          <p:nvPr/>
        </p:nvSpPr>
        <p:spPr>
          <a:xfrm>
            <a:off x="6312024" y="1961727"/>
            <a:ext cx="173232" cy="244173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2C3B14D7-EF46-4EBC-BC75-575517A615D5}"/>
              </a:ext>
            </a:extLst>
          </p:cNvPr>
          <p:cNvSpPr/>
          <p:nvPr/>
        </p:nvSpPr>
        <p:spPr>
          <a:xfrm rot="2580000">
            <a:off x="4762288" y="4222684"/>
            <a:ext cx="158115" cy="466718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4BBE1291-A5FB-4BE3-B183-719E2321ED6F}"/>
              </a:ext>
            </a:extLst>
          </p:cNvPr>
          <p:cNvSpPr/>
          <p:nvPr/>
        </p:nvSpPr>
        <p:spPr>
          <a:xfrm rot="-2580000">
            <a:off x="7964238" y="4145533"/>
            <a:ext cx="158115" cy="466718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61C331D9-717D-4B68-AF82-F5DE8761AAB5}"/>
              </a:ext>
            </a:extLst>
          </p:cNvPr>
          <p:cNvSpPr/>
          <p:nvPr/>
        </p:nvSpPr>
        <p:spPr>
          <a:xfrm>
            <a:off x="6322206" y="4426319"/>
            <a:ext cx="173232" cy="244173"/>
          </a:xfrm>
          <a:prstGeom prst="down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1" name="화살표: 아래쪽 40">
            <a:extLst>
              <a:ext uri="{FF2B5EF4-FFF2-40B4-BE49-F238E27FC236}">
                <a16:creationId xmlns:a16="http://schemas.microsoft.com/office/drawing/2014/main" id="{3077CE09-2E8E-4D6A-BD45-C501BDEF9E27}"/>
              </a:ext>
            </a:extLst>
          </p:cNvPr>
          <p:cNvSpPr/>
          <p:nvPr/>
        </p:nvSpPr>
        <p:spPr>
          <a:xfrm rot="5400000">
            <a:off x="4988899" y="1294517"/>
            <a:ext cx="173232" cy="244173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3" name="화살표: 아래쪽 42">
            <a:extLst>
              <a:ext uri="{FF2B5EF4-FFF2-40B4-BE49-F238E27FC236}">
                <a16:creationId xmlns:a16="http://schemas.microsoft.com/office/drawing/2014/main" id="{EC2BB2FF-67BA-4FDC-8829-6A3688474385}"/>
              </a:ext>
            </a:extLst>
          </p:cNvPr>
          <p:cNvSpPr/>
          <p:nvPr/>
        </p:nvSpPr>
        <p:spPr>
          <a:xfrm rot="-5400000">
            <a:off x="7521502" y="1315546"/>
            <a:ext cx="173232" cy="244173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86EDE7D-D6D6-4E3E-A655-2029586A977D}"/>
              </a:ext>
            </a:extLst>
          </p:cNvPr>
          <p:cNvCxnSpPr>
            <a:cxnSpLocks/>
          </p:cNvCxnSpPr>
          <p:nvPr/>
        </p:nvCxnSpPr>
        <p:spPr>
          <a:xfrm flipV="1">
            <a:off x="1847528" y="2564296"/>
            <a:ext cx="8352928" cy="24379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C:\Users\기랑\Desktop\15.10.11 대륜로고.jpg">
            <a:extLst>
              <a:ext uri="{FF2B5EF4-FFF2-40B4-BE49-F238E27FC236}">
                <a16:creationId xmlns:a16="http://schemas.microsoft.com/office/drawing/2014/main" id="{1D3E2EE0-D3B5-4954-A0B3-E2EAEA9D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03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4583832" y="2255882"/>
            <a:ext cx="2808312" cy="2005263"/>
          </a:xfrm>
          <a:prstGeom prst="roundRect">
            <a:avLst>
              <a:gd name="adj" fmla="val 439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803F5-15D6-4277-8B21-4FCECAD039AE}"/>
              </a:ext>
            </a:extLst>
          </p:cNvPr>
          <p:cNvSpPr txBox="1"/>
          <p:nvPr/>
        </p:nvSpPr>
        <p:spPr>
          <a:xfrm>
            <a:off x="6263554" y="4552046"/>
            <a:ext cx="841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전면부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242ED7-9A32-4999-A98D-261433431A20}"/>
              </a:ext>
            </a:extLst>
          </p:cNvPr>
          <p:cNvCxnSpPr>
            <a:cxnSpLocks/>
          </p:cNvCxnSpPr>
          <p:nvPr/>
        </p:nvCxnSpPr>
        <p:spPr>
          <a:xfrm flipV="1">
            <a:off x="1847528" y="3833966"/>
            <a:ext cx="8352928" cy="2437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86EDE7D-D6D6-4E3E-A655-2029586A977D}"/>
              </a:ext>
            </a:extLst>
          </p:cNvPr>
          <p:cNvCxnSpPr>
            <a:cxnSpLocks/>
          </p:cNvCxnSpPr>
          <p:nvPr/>
        </p:nvCxnSpPr>
        <p:spPr>
          <a:xfrm flipV="1">
            <a:off x="1847528" y="2708921"/>
            <a:ext cx="8352928" cy="2437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AE1809-A5FB-4B7F-82D8-5A9D7CF7F833}"/>
              </a:ext>
            </a:extLst>
          </p:cNvPr>
          <p:cNvSpPr txBox="1"/>
          <p:nvPr/>
        </p:nvSpPr>
        <p:spPr>
          <a:xfrm>
            <a:off x="4970854" y="3052800"/>
            <a:ext cx="221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감 사 합 </a:t>
            </a:r>
            <a:r>
              <a:rPr lang="ko-KR" altLang="en-US" sz="2400" dirty="0" err="1"/>
              <a:t>니</a:t>
            </a:r>
            <a:r>
              <a:rPr lang="ko-KR" altLang="en-US" sz="2400" dirty="0"/>
              <a:t> 다</a:t>
            </a:r>
          </a:p>
        </p:txBody>
      </p:sp>
      <p:pic>
        <p:nvPicPr>
          <p:cNvPr id="10" name="Picture 3" descr="C:\Users\기랑\Desktop\15.10.11 대륜로고.jpg">
            <a:extLst>
              <a:ext uri="{FF2B5EF4-FFF2-40B4-BE49-F238E27FC236}">
                <a16:creationId xmlns:a16="http://schemas.microsoft.com/office/drawing/2014/main" id="{0898C5FD-021B-4148-84E7-8273386B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8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개요                                              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일반현황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3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22020"/>
              </p:ext>
            </p:extLst>
          </p:nvPr>
        </p:nvGraphicFramePr>
        <p:xfrm>
          <a:off x="2193376" y="1665614"/>
          <a:ext cx="4910736" cy="356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68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회사명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㈜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대륜엘리스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대표이사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 기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랑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설립일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2010</a:t>
                      </a:r>
                      <a:r>
                        <a:rPr lang="ko-KR" altLang="en-US" sz="1100" b="1" dirty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02</a:t>
                      </a:r>
                      <a:r>
                        <a:rPr lang="ko-KR" altLang="en-US" sz="1100" b="1" dirty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08</a:t>
                      </a:r>
                      <a:r>
                        <a:rPr lang="ko-KR" altLang="en-US" sz="1100" b="1" dirty="0">
                          <a:latin typeface="+mn-ea"/>
                          <a:ea typeface="+mn-ea"/>
                        </a:rPr>
                        <a:t>일  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16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서울특별시 금천구 디지털로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130 712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가산동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남성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프라자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TEL: 02)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548-0504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FAX: 02)548-0577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제조공장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인천공장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인천광역시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남동구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파주공장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경기도 파주시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거창공장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경상남도 거창군 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건립 중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3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 본 금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 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1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천만원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3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종업원수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3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 매 출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114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 marL="0" marR="0" indent="0" algn="dist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주력사업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승강기 제조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판매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설치</a:t>
                      </a:r>
                      <a:r>
                        <a:rPr lang="en-US" altLang="ko-KR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1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유지관리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33">
                <a:tc>
                  <a:txBody>
                    <a:bodyPr/>
                    <a:lstStyle/>
                    <a:p>
                      <a:pPr marL="0" marR="0" indent="0" algn="dist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기타사업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무역업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디자인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서비스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</a:t>
                      </a: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73" name="_x382229160">
            <a:extLst>
              <a:ext uri="{FF2B5EF4-FFF2-40B4-BE49-F238E27FC236}">
                <a16:creationId xmlns:a16="http://schemas.microsoft.com/office/drawing/2014/main" id="{0AFC4AF2-FFE5-4152-A3C9-23834A49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66" y="3458202"/>
            <a:ext cx="1505091" cy="18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텍스트, 바둑판식, 시멘트, 타일이(가) 표시된 사진&#10;&#10;자동 생성된 설명">
            <a:extLst>
              <a:ext uri="{FF2B5EF4-FFF2-40B4-BE49-F238E27FC236}">
                <a16:creationId xmlns:a16="http://schemas.microsoft.com/office/drawing/2014/main" id="{3F8C3BDA-0E16-446C-BBB2-1A227BEFC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3426" y="1788414"/>
            <a:ext cx="1818588" cy="1505091"/>
          </a:xfrm>
          <a:prstGeom prst="rect">
            <a:avLst/>
          </a:prstGeom>
        </p:spPr>
      </p:pic>
      <p:pic>
        <p:nvPicPr>
          <p:cNvPr id="10" name="Picture 3" descr="C:\Users\기랑\Desktop\15.10.11 대륜로고.jpg">
            <a:extLst>
              <a:ext uri="{FF2B5EF4-FFF2-40B4-BE49-F238E27FC236}">
                <a16:creationId xmlns:a16="http://schemas.microsoft.com/office/drawing/2014/main" id="{986802B7-585D-4495-A083-C59CBF02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6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개요                                   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사업관련 인증</a:t>
            </a:r>
            <a:r>
              <a:rPr lang="en-US" altLang="ko-KR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등록현황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4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2063552" y="1556792"/>
            <a:ext cx="2520280" cy="720080"/>
          </a:xfrm>
          <a:prstGeom prst="homePlate">
            <a:avLst>
              <a:gd name="adj" fmla="val 382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사업관련 등록증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63552" y="2924944"/>
            <a:ext cx="2520280" cy="2376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승강기 제조업 및 </a:t>
            </a:r>
            <a:r>
              <a:rPr lang="ko-KR" altLang="en-US" sz="1400" b="1" dirty="0" err="1">
                <a:solidFill>
                  <a:srgbClr val="0070C0"/>
                </a:solidFill>
              </a:rPr>
              <a:t>수입업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       기업부설 연구소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승강기 </a:t>
            </a:r>
            <a:r>
              <a:rPr lang="ko-KR" altLang="en-US" sz="1400" b="1" dirty="0" err="1">
                <a:solidFill>
                  <a:srgbClr val="0070C0"/>
                </a:solidFill>
              </a:rPr>
              <a:t>설치공사업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승강기 </a:t>
            </a:r>
            <a:r>
              <a:rPr lang="ko-KR" altLang="en-US" sz="1400" b="1" dirty="0" err="1">
                <a:solidFill>
                  <a:srgbClr val="0070C0"/>
                </a:solidFill>
              </a:rPr>
              <a:t>유지관리업</a:t>
            </a:r>
            <a:endParaRPr lang="en-US" altLang="ko-KR" sz="1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70C0"/>
                </a:solidFill>
              </a:rPr>
              <a:t>       전기 </a:t>
            </a:r>
            <a:r>
              <a:rPr lang="ko-KR" altLang="en-US" sz="1400" b="1" dirty="0" err="1">
                <a:solidFill>
                  <a:srgbClr val="0070C0"/>
                </a:solidFill>
              </a:rPr>
              <a:t>공사업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4799856" y="1567186"/>
            <a:ext cx="2232248" cy="720080"/>
          </a:xfrm>
          <a:prstGeom prst="homePlate">
            <a:avLst>
              <a:gd name="adj" fmla="val 3558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제조관련 인증서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99856" y="2924944"/>
            <a:ext cx="2482978" cy="23762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 ISO 9001   </a:t>
            </a:r>
            <a:r>
              <a:rPr lang="ko-KR" altLang="en-US" sz="1400" b="1" dirty="0">
                <a:solidFill>
                  <a:schemeClr val="bg1"/>
                </a:solidFill>
              </a:rPr>
              <a:t>품질경영인증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ISO 14001 </a:t>
            </a:r>
            <a:r>
              <a:rPr lang="ko-KR" altLang="en-US" sz="1400" b="1" dirty="0">
                <a:solidFill>
                  <a:schemeClr val="bg1"/>
                </a:solidFill>
              </a:rPr>
              <a:t>환경경영인증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ISO 45001 </a:t>
            </a:r>
            <a:r>
              <a:rPr lang="ko-KR" altLang="en-US" sz="1400" b="1" dirty="0">
                <a:solidFill>
                  <a:schemeClr val="bg1"/>
                </a:solidFill>
              </a:rPr>
              <a:t>안전보건경영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                 시스템인증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KOSHA MS </a:t>
            </a:r>
            <a:r>
              <a:rPr lang="ko-KR" altLang="en-US" sz="1400" b="1" dirty="0">
                <a:solidFill>
                  <a:schemeClr val="bg1"/>
                </a:solidFill>
              </a:rPr>
              <a:t>안전보건경영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                 시스템인증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스마트공장 수준 인증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7536160" y="1595197"/>
            <a:ext cx="2592288" cy="720080"/>
          </a:xfrm>
          <a:prstGeom prst="homePlate">
            <a:avLst>
              <a:gd name="adj" fmla="val 35585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영업 경쟁력 관련 인증서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36160" y="2924944"/>
            <a:ext cx="2592288" cy="2376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  벤처기업 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bg1"/>
                </a:solidFill>
              </a:rPr>
              <a:t>기술혁신형</a:t>
            </a:r>
            <a:r>
              <a:rPr lang="ko-KR" altLang="en-US" sz="1400" b="1" dirty="0">
                <a:solidFill>
                  <a:schemeClr val="bg1"/>
                </a:solidFill>
              </a:rPr>
              <a:t> 중소기업인증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bg1"/>
                </a:solidFill>
              </a:rPr>
              <a:t>경영혁신형</a:t>
            </a:r>
            <a:r>
              <a:rPr lang="ko-KR" altLang="en-US" sz="1400" b="1" dirty="0">
                <a:solidFill>
                  <a:schemeClr val="bg1"/>
                </a:solidFill>
              </a:rPr>
              <a:t> 중소기업인증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  조달청 혁신제품인증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직각관통 엘리베이터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   조달청 혁신제품인증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에스컬레이터 안전디딤판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3" descr="C:\Users\기랑\Desktop\15.10.11 대륜로고.jpg">
            <a:extLst>
              <a:ext uri="{FF2B5EF4-FFF2-40B4-BE49-F238E27FC236}">
                <a16:creationId xmlns:a16="http://schemas.microsoft.com/office/drawing/2014/main" id="{29D918CF-54C1-4006-A228-5A8B04A2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회사 개요                                                  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연구 개발 실적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5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4477716" y="908720"/>
            <a:ext cx="3239165" cy="576064"/>
          </a:xfrm>
          <a:prstGeom prst="roundRect">
            <a:avLst>
              <a:gd name="adj" fmla="val 35518"/>
            </a:avLst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o-KR" alt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  <a:ea typeface="+mn-ea"/>
              </a:rPr>
              <a:t>기업부설 연구소</a:t>
            </a:r>
            <a:endParaRPr lang="en-US" altLang="ko-K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ea"/>
              <a:ea typeface="+mn-ea"/>
            </a:endParaRPr>
          </a:p>
        </p:txBody>
      </p:sp>
      <p:sp>
        <p:nvSpPr>
          <p:cNvPr id="17" name="이등변 삼각형 16"/>
          <p:cNvSpPr/>
          <p:nvPr/>
        </p:nvSpPr>
        <p:spPr>
          <a:xfrm>
            <a:off x="1566967" y="1484784"/>
            <a:ext cx="8964996" cy="936104"/>
          </a:xfrm>
          <a:prstGeom prst="triangle">
            <a:avLst/>
          </a:prstGeom>
          <a:gradFill flip="none" rotWithShape="1">
            <a:gsLst>
              <a:gs pos="17000">
                <a:schemeClr val="tx2">
                  <a:lumMod val="75000"/>
                </a:schemeClr>
              </a:gs>
              <a:gs pos="99583">
                <a:srgbClr val="FFC000">
                  <a:alpha val="0"/>
                </a:srgb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육각형 17"/>
          <p:cNvSpPr/>
          <p:nvPr/>
        </p:nvSpPr>
        <p:spPr>
          <a:xfrm>
            <a:off x="1847528" y="2522731"/>
            <a:ext cx="2880320" cy="3721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특허 등록</a:t>
            </a:r>
          </a:p>
        </p:txBody>
      </p:sp>
      <p:sp>
        <p:nvSpPr>
          <p:cNvPr id="19" name="육각형 18"/>
          <p:cNvSpPr/>
          <p:nvPr/>
        </p:nvSpPr>
        <p:spPr>
          <a:xfrm>
            <a:off x="4871866" y="2564905"/>
            <a:ext cx="2952327" cy="3721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에스컬레이터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특허등록</a:t>
            </a:r>
          </a:p>
        </p:txBody>
      </p:sp>
      <p:sp>
        <p:nvSpPr>
          <p:cNvPr id="20" name="육각형 19"/>
          <p:cNvSpPr/>
          <p:nvPr/>
        </p:nvSpPr>
        <p:spPr>
          <a:xfrm>
            <a:off x="8003704" y="2562273"/>
            <a:ext cx="2268760" cy="3721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특허 출원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847528" y="3180150"/>
            <a:ext cx="2664296" cy="2337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b="1" dirty="0">
                <a:solidFill>
                  <a:srgbClr val="00B0F0"/>
                </a:solidFill>
                <a:latin typeface="+mn-ea"/>
              </a:rPr>
              <a:t>▣ 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</a:rPr>
              <a:t>핵심 특허내용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</a:rPr>
              <a:t>: 5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</a:rPr>
              <a:t>건</a:t>
            </a:r>
            <a:endParaRPr lang="en-US" altLang="ko-KR" sz="1200" b="1" dirty="0">
              <a:solidFill>
                <a:srgbClr val="00B0F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ko-KR" sz="1200" b="1" dirty="0">
              <a:solidFill>
                <a:srgbClr val="3333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dirty="0" err="1">
                <a:solidFill>
                  <a:srgbClr val="333300"/>
                </a:solidFill>
                <a:latin typeface="Cambria" panose="02040503050406030204" pitchFamily="18" charset="0"/>
              </a:rPr>
              <a:t>직각관통형</a:t>
            </a:r>
            <a:r>
              <a:rPr lang="ko-KR" altLang="en-US" sz="1200" b="1" dirty="0">
                <a:solidFill>
                  <a:srgbClr val="333300"/>
                </a:solidFill>
                <a:latin typeface="Cambria" panose="02040503050406030204" pitchFamily="18" charset="0"/>
              </a:rPr>
              <a:t> 엘리베이터</a:t>
            </a:r>
            <a:endParaRPr lang="en-US" altLang="ko-KR" sz="1200" b="1" dirty="0">
              <a:solidFill>
                <a:srgbClr val="33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dirty="0" err="1">
                <a:solidFill>
                  <a:srgbClr val="333300"/>
                </a:solidFill>
                <a:latin typeface="Cambria" panose="02040503050406030204" pitchFamily="18" charset="0"/>
              </a:rPr>
              <a:t>승강로</a:t>
            </a:r>
            <a:r>
              <a:rPr lang="ko-KR" altLang="en-US" sz="1200" b="1" dirty="0">
                <a:solidFill>
                  <a:srgbClr val="333300"/>
                </a:solidFill>
                <a:latin typeface="Cambria" panose="02040503050406030204" pitchFamily="18" charset="0"/>
              </a:rPr>
              <a:t> 추락 자동방지장치 외</a:t>
            </a:r>
            <a:endParaRPr lang="en-US" altLang="ko-KR" sz="1200" b="1" dirty="0">
              <a:solidFill>
                <a:srgbClr val="33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995723" y="3180150"/>
            <a:ext cx="2704610" cy="2337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00B0F0"/>
                </a:solidFill>
                <a:latin typeface="+mn-ea"/>
              </a:rPr>
              <a:t>▣ 핵심 특허내용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</a:rPr>
              <a:t>: 6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</a:rPr>
              <a:t>건</a:t>
            </a:r>
            <a:endParaRPr lang="en-US" altLang="ko-KR" sz="1200" b="1" dirty="0">
              <a:solidFill>
                <a:srgbClr val="00B0F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rgbClr val="3333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333300"/>
                </a:solidFill>
                <a:latin typeface="+mn-ea"/>
              </a:rPr>
              <a:t>디딤판 마찰소음 및 </a:t>
            </a:r>
            <a:r>
              <a:rPr lang="ko-KR" altLang="en-US" sz="1200" b="1" dirty="0" err="1">
                <a:solidFill>
                  <a:srgbClr val="333300"/>
                </a:solidFill>
                <a:latin typeface="+mn-ea"/>
              </a:rPr>
              <a:t>발끼임</a:t>
            </a:r>
            <a:r>
              <a:rPr lang="ko-KR" altLang="en-US" sz="1200" b="1" dirty="0">
                <a:solidFill>
                  <a:srgbClr val="333300"/>
                </a:solidFill>
                <a:latin typeface="+mn-ea"/>
              </a:rPr>
              <a:t> 방지장치</a:t>
            </a:r>
            <a:endParaRPr lang="en-US" altLang="ko-KR" sz="1200" b="1" dirty="0">
              <a:solidFill>
                <a:srgbClr val="3333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err="1">
                <a:solidFill>
                  <a:srgbClr val="333300"/>
                </a:solidFill>
                <a:latin typeface="+mn-ea"/>
              </a:rPr>
              <a:t>마찰감소판</a:t>
            </a:r>
            <a:r>
              <a:rPr lang="ko-KR" altLang="en-US" sz="1200" b="1" dirty="0">
                <a:solidFill>
                  <a:srgbClr val="333300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333300"/>
                </a:solidFill>
                <a:latin typeface="+mn-ea"/>
              </a:rPr>
              <a:t>브라켓</a:t>
            </a:r>
            <a:r>
              <a:rPr lang="ko-KR" altLang="en-US" sz="1200" b="1" dirty="0">
                <a:solidFill>
                  <a:srgbClr val="333300"/>
                </a:solidFill>
                <a:latin typeface="+mn-ea"/>
              </a:rPr>
              <a:t> 일체형 디딤판</a:t>
            </a:r>
            <a:endParaRPr lang="en-US" altLang="ko-KR" sz="1200" b="1" dirty="0">
              <a:solidFill>
                <a:srgbClr val="3333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333300"/>
                </a:solidFill>
                <a:latin typeface="+mn-ea"/>
              </a:rPr>
              <a:t>디딤판 편중부하 방지장치 외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8003704" y="3180150"/>
            <a:ext cx="2340768" cy="2337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▣ 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엘리베이터 부문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:  2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건</a:t>
            </a:r>
            <a:endParaRPr lang="en-US" altLang="ko-KR" sz="1200" dirty="0">
              <a:solidFill>
                <a:schemeClr val="accent6">
                  <a:lumMod val="75000"/>
                </a:schemeClr>
              </a:solidFill>
              <a:latin typeface="HY헤드라인M"/>
              <a:ea typeface="HY헤드라인M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헤드라인M"/>
                <a:ea typeface="HY헤드라인M"/>
              </a:rPr>
              <a:t>     안전제어장치 외</a:t>
            </a:r>
            <a:endParaRPr lang="en-US" altLang="ko-KR" sz="1200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30000"/>
              </a:lnSpc>
            </a:pPr>
            <a:endParaRPr lang="en-US" altLang="ko-KR" sz="1200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30000"/>
              </a:lnSpc>
            </a:pPr>
            <a:r>
              <a:rPr lang="ko-KR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▣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에스컬레이터 부문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: 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 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3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/>
                <a:ea typeface="HY헤드라인M"/>
              </a:rPr>
              <a:t>건</a:t>
            </a:r>
            <a:endParaRPr lang="en-US" altLang="ko-KR" sz="1200" dirty="0">
              <a:solidFill>
                <a:schemeClr val="accent6">
                  <a:lumMod val="75000"/>
                </a:schemeClr>
              </a:solidFill>
              <a:latin typeface="HY헤드라인M"/>
              <a:ea typeface="HY헤드라인M"/>
            </a:endParaRPr>
          </a:p>
          <a:p>
            <a:pPr>
              <a:lnSpc>
                <a:spcPct val="130000"/>
              </a:lnSpc>
            </a:pPr>
            <a:endParaRPr lang="en-US" altLang="ko-KR" sz="1200" dirty="0">
              <a:solidFill>
                <a:schemeClr val="accent6">
                  <a:lumMod val="75000"/>
                </a:schemeClr>
              </a:solidFill>
              <a:latin typeface="HY헤드라인M"/>
              <a:ea typeface="HY헤드라인M"/>
            </a:endParaRPr>
          </a:p>
          <a:p>
            <a:pPr>
              <a:lnSpc>
                <a:spcPct val="13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헤드라인M"/>
                <a:ea typeface="HY헤드라인M"/>
              </a:rPr>
              <a:t>    안전 제어장치  외</a:t>
            </a:r>
            <a:endParaRPr lang="en-US" altLang="ko-KR" sz="1200" dirty="0"/>
          </a:p>
          <a:p>
            <a:pPr>
              <a:lnSpc>
                <a:spcPct val="130000"/>
              </a:lnSpc>
            </a:pPr>
            <a:endParaRPr lang="en-US" altLang="ko-KR" sz="1200" b="1" dirty="0"/>
          </a:p>
          <a:p>
            <a:pPr>
              <a:lnSpc>
                <a:spcPct val="130000"/>
              </a:lnSpc>
            </a:pPr>
            <a:endParaRPr lang="en-US" altLang="ko-KR" sz="1200" b="1" dirty="0"/>
          </a:p>
          <a:p>
            <a:pPr>
              <a:lnSpc>
                <a:spcPct val="130000"/>
              </a:lnSpc>
            </a:pPr>
            <a:endParaRPr lang="en-US" altLang="ko-KR" sz="1200" b="1" dirty="0"/>
          </a:p>
          <a:p>
            <a:pPr>
              <a:lnSpc>
                <a:spcPct val="130000"/>
              </a:lnSpc>
            </a:pPr>
            <a:endParaRPr lang="en-US" altLang="ko-KR" sz="12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" name="Picture 3" descr="C:\Users\기랑\Desktop\15.10.11 대륜로고.jpg">
            <a:extLst>
              <a:ext uri="{FF2B5EF4-FFF2-40B4-BE49-F238E27FC236}">
                <a16:creationId xmlns:a16="http://schemas.microsoft.com/office/drawing/2014/main" id="{FEA80937-08BC-4B4A-880E-54767C31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9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에스컬레이터 디딤판 에서의 문제점     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운행 중 발 끼임 사고사례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6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117558" y="1052736"/>
            <a:ext cx="7956884" cy="1296144"/>
          </a:xfrm>
          <a:prstGeom prst="roundRect">
            <a:avLst>
              <a:gd name="adj" fmla="val 43976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에스컬레이터 운행 중 스텝측면과 </a:t>
            </a:r>
            <a:r>
              <a:rPr lang="ko-KR" altLang="en-US" sz="1600" b="1" dirty="0" err="1">
                <a:solidFill>
                  <a:schemeClr val="bg1"/>
                </a:solidFill>
              </a:rPr>
              <a:t>측면벽체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스커트가드</a:t>
            </a:r>
            <a:r>
              <a:rPr lang="en-US" altLang="ko-KR" sz="1600" b="1" dirty="0">
                <a:solidFill>
                  <a:schemeClr val="bg1"/>
                </a:solidFill>
              </a:rPr>
              <a:t>)</a:t>
            </a:r>
            <a:r>
              <a:rPr lang="ko-KR" altLang="en-US" sz="1600" b="1" dirty="0">
                <a:solidFill>
                  <a:schemeClr val="bg1"/>
                </a:solidFill>
              </a:rPr>
              <a:t>틈새에 탑승객 발 끼임 사고 방지를 위한 스커트 </a:t>
            </a:r>
            <a:r>
              <a:rPr lang="ko-KR" altLang="en-US" sz="1600" b="1" dirty="0" err="1">
                <a:solidFill>
                  <a:schemeClr val="bg1"/>
                </a:solidFill>
              </a:rPr>
              <a:t>디플렉터</a:t>
            </a:r>
            <a:r>
              <a:rPr lang="en-US" altLang="ko-KR" sz="1600" b="1" dirty="0">
                <a:solidFill>
                  <a:schemeClr val="bg1"/>
                </a:solidFill>
              </a:rPr>
              <a:t>(Skirt Deflector)</a:t>
            </a:r>
            <a:r>
              <a:rPr lang="ko-KR" altLang="en-US" sz="1600" b="1" dirty="0">
                <a:solidFill>
                  <a:schemeClr val="bg1"/>
                </a:solidFill>
              </a:rPr>
              <a:t>가 의무 설치되어 있음에도 불구하고 최근까지도 상기 사각 지대에서 발 끼임 안전사고와 마찰소음이 지속적으로 발생 되고 있음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106475-7152-4DA6-9BDE-3316A3DB9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764225"/>
            <a:ext cx="2475768" cy="31230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E76A6F2-FD58-428E-A591-2F4B79185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2764225"/>
            <a:ext cx="2889981" cy="3123096"/>
          </a:xfrm>
          <a:prstGeom prst="rect">
            <a:avLst/>
          </a:prstGeom>
        </p:spPr>
      </p:pic>
      <p:pic>
        <p:nvPicPr>
          <p:cNvPr id="8" name="Picture 3" descr="C:\Users\기랑\Desktop\15.10.11 대륜로고.jpg">
            <a:extLst>
              <a:ext uri="{FF2B5EF4-FFF2-40B4-BE49-F238E27FC236}">
                <a16:creationId xmlns:a16="http://schemas.microsoft.com/office/drawing/2014/main" id="{7A131AF7-2860-4BDE-89B3-361A2D40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0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에스컬레이터 디딤판 에서의 문제점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운행 중 발 끼임 사고 사각지대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7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117558" y="1196752"/>
            <a:ext cx="7956884" cy="1008112"/>
          </a:xfrm>
          <a:prstGeom prst="roundRect">
            <a:avLst>
              <a:gd name="adj" fmla="val 43976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서울 소재 대형 쇼핑몰 에스컬레이터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A) </a:t>
            </a:r>
            <a:r>
              <a:rPr lang="ko-KR" altLang="en-US" sz="1600" b="1" dirty="0">
                <a:solidFill>
                  <a:schemeClr val="bg1"/>
                </a:solidFill>
              </a:rPr>
              <a:t>에도 </a:t>
            </a:r>
            <a:r>
              <a:rPr lang="en-US" altLang="ko-KR" sz="1600" b="1" dirty="0">
                <a:solidFill>
                  <a:schemeClr val="bg1"/>
                </a:solidFill>
              </a:rPr>
              <a:t>＂</a:t>
            </a:r>
            <a:r>
              <a:rPr lang="ko-KR" altLang="en-US" sz="1600" b="1" dirty="0" err="1">
                <a:solidFill>
                  <a:schemeClr val="bg1"/>
                </a:solidFill>
              </a:rPr>
              <a:t>크록스신발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끼임사고</a:t>
            </a:r>
            <a:r>
              <a:rPr lang="ko-KR" altLang="en-US" sz="1600" b="1" dirty="0">
                <a:solidFill>
                  <a:schemeClr val="bg1"/>
                </a:solidFill>
              </a:rPr>
              <a:t> 주의</a:t>
            </a:r>
            <a:r>
              <a:rPr lang="en-US" altLang="ko-KR" sz="1600" b="1" dirty="0">
                <a:solidFill>
                  <a:schemeClr val="bg1"/>
                </a:solidFill>
              </a:rPr>
              <a:t>＂</a:t>
            </a:r>
            <a:r>
              <a:rPr lang="ko-KR" altLang="en-US" sz="1600" b="1" dirty="0">
                <a:solidFill>
                  <a:schemeClr val="bg1"/>
                </a:solidFill>
              </a:rPr>
              <a:t>라는 안내표지가 부착되어 있으며 특히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</a:rPr>
              <a:t>스커트 </a:t>
            </a:r>
            <a:r>
              <a:rPr lang="ko-KR" altLang="en-US" sz="1600" b="1" dirty="0" err="1">
                <a:solidFill>
                  <a:schemeClr val="bg1"/>
                </a:solidFill>
              </a:rPr>
              <a:t>디플렉터와</a:t>
            </a:r>
            <a:r>
              <a:rPr lang="ko-KR" altLang="en-US" sz="1600" b="1" dirty="0">
                <a:solidFill>
                  <a:schemeClr val="bg1"/>
                </a:solidFill>
              </a:rPr>
              <a:t> 유격이 넓은 디딤판의 </a:t>
            </a:r>
            <a:r>
              <a:rPr lang="ko-KR" altLang="en-US" sz="1600" b="1" dirty="0" err="1">
                <a:solidFill>
                  <a:schemeClr val="bg1"/>
                </a:solidFill>
              </a:rPr>
              <a:t>라이저</a:t>
            </a:r>
            <a:r>
              <a:rPr lang="ko-KR" altLang="en-US" sz="1600" b="1" dirty="0">
                <a:solidFill>
                  <a:schemeClr val="bg1"/>
                </a:solidFill>
              </a:rPr>
              <a:t> 부분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B) </a:t>
            </a:r>
            <a:r>
              <a:rPr lang="ko-KR" altLang="en-US" sz="1600" b="1" dirty="0">
                <a:solidFill>
                  <a:schemeClr val="bg1"/>
                </a:solidFill>
              </a:rPr>
              <a:t>에서 </a:t>
            </a:r>
            <a:r>
              <a:rPr lang="ko-KR" altLang="en-US" sz="1600" b="1" dirty="0" err="1">
                <a:solidFill>
                  <a:schemeClr val="bg1"/>
                </a:solidFill>
              </a:rPr>
              <a:t>끼임사고</a:t>
            </a:r>
            <a:r>
              <a:rPr lang="ko-KR" altLang="en-US" sz="1600" b="1" dirty="0">
                <a:solidFill>
                  <a:schemeClr val="bg1"/>
                </a:solidFill>
              </a:rPr>
              <a:t> 발생 빈도가 높음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8F123C-FE2A-4411-82C4-D72E432F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849441"/>
            <a:ext cx="2722808" cy="284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7">
            <a:extLst>
              <a:ext uri="{FF2B5EF4-FFF2-40B4-BE49-F238E27FC236}">
                <a16:creationId xmlns:a16="http://schemas.microsoft.com/office/drawing/2014/main" id="{A2EA4B01-7631-4E31-98B0-396F7B96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020120"/>
            <a:ext cx="8064896" cy="11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0"/>
              </a:schemeClr>
            </a:outerShdw>
          </a:effectLst>
        </p:spPr>
        <p:txBody>
          <a:bodyPr wrap="square"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kern="0" dirty="0">
                <a:solidFill>
                  <a:srgbClr val="146194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</a:t>
            </a:r>
            <a:endParaRPr lang="ko-KR" altLang="en-US" sz="1600" kern="0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Arial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b="1" dirty="0">
              <a:solidFill>
                <a:srgbClr val="002060"/>
              </a:solidFill>
              <a:latin typeface="HY중고딕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95D2FCF8-936D-4C93-9E17-3F7A5540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655" y="1196752"/>
            <a:ext cx="81369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0"/>
              </a:schemeClr>
            </a:outerShdw>
          </a:effectLst>
        </p:spPr>
        <p:txBody>
          <a:bodyPr wrap="square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kern="0" dirty="0">
                <a:solidFill>
                  <a:srgbClr val="146194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</a:t>
            </a:r>
            <a:endParaRPr lang="ko-KR" altLang="en-US" sz="1600" kern="0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Arial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b="1" dirty="0">
              <a:solidFill>
                <a:srgbClr val="002060"/>
              </a:solidFill>
              <a:latin typeface="HY중고딕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Text Box 57">
            <a:extLst>
              <a:ext uri="{FF2B5EF4-FFF2-40B4-BE49-F238E27FC236}">
                <a16:creationId xmlns:a16="http://schemas.microsoft.com/office/drawing/2014/main" id="{36E036E7-27E9-4B85-9810-A55F3846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268760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0"/>
              </a:schemeClr>
            </a:outerShdw>
          </a:effectLst>
        </p:spPr>
        <p:txBody>
          <a:bodyPr wrap="square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kern="0" dirty="0">
                <a:solidFill>
                  <a:srgbClr val="146194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</a:t>
            </a:r>
            <a:endParaRPr lang="ko-KR" altLang="en-US" sz="1600" kern="0" dirty="0">
              <a:solidFill>
                <a:srgbClr val="146194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Arial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b="1" dirty="0">
              <a:solidFill>
                <a:srgbClr val="002060"/>
              </a:solidFill>
              <a:latin typeface="HY중고딕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dirty="0">
              <a:solidFill>
                <a:prstClr val="white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" name="그림 2" descr="실내이(가) 표시된 사진&#10;&#10;자동 생성된 설명">
            <a:extLst>
              <a:ext uri="{FF2B5EF4-FFF2-40B4-BE49-F238E27FC236}">
                <a16:creationId xmlns:a16="http://schemas.microsoft.com/office/drawing/2014/main" id="{0AD5FEB4-80C4-4B6A-9DAE-1512E75B2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46" y="2849441"/>
            <a:ext cx="2492306" cy="2819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F6FDAE-3205-4AE9-954A-002FB46A3EF2}"/>
              </a:ext>
            </a:extLst>
          </p:cNvPr>
          <p:cNvSpPr txBox="1"/>
          <p:nvPr/>
        </p:nvSpPr>
        <p:spPr>
          <a:xfrm>
            <a:off x="3719736" y="569618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그림 </a:t>
            </a:r>
            <a:r>
              <a:rPr lang="en-US" altLang="ko-KR" sz="1400" dirty="0"/>
              <a:t>A)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C7676-85E4-451E-BC84-7AA3BCD7DAAF}"/>
              </a:ext>
            </a:extLst>
          </p:cNvPr>
          <p:cNvSpPr txBox="1"/>
          <p:nvPr/>
        </p:nvSpPr>
        <p:spPr>
          <a:xfrm>
            <a:off x="7680176" y="569618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그림 </a:t>
            </a:r>
            <a:r>
              <a:rPr lang="en-US" altLang="ko-KR" sz="1400" dirty="0"/>
              <a:t>B)</a:t>
            </a:r>
            <a:endParaRPr lang="ko-KR" altLang="en-US" sz="1400" dirty="0"/>
          </a:p>
        </p:txBody>
      </p:sp>
      <p:pic>
        <p:nvPicPr>
          <p:cNvPr id="14" name="Picture 3" descr="C:\Users\기랑\Desktop\15.10.11 대륜로고.jpg">
            <a:extLst>
              <a:ext uri="{FF2B5EF4-FFF2-40B4-BE49-F238E27FC236}">
                <a16:creationId xmlns:a16="http://schemas.microsoft.com/office/drawing/2014/main" id="{DD18C3A2-34BF-4736-BF22-FFEB7BD0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4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에스컬레이터 디딤판 에서의 문제점    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디딤판 마찰소음과 흠집 발생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8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117558" y="1052736"/>
            <a:ext cx="7956884" cy="1296144"/>
          </a:xfrm>
          <a:prstGeom prst="roundRect">
            <a:avLst>
              <a:gd name="adj" fmla="val 43976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에스컬레이터 운행 중 디딤판 측면과 </a:t>
            </a:r>
            <a:r>
              <a:rPr lang="ko-KR" altLang="en-US" sz="1600" b="1" dirty="0" err="1">
                <a:solidFill>
                  <a:schemeClr val="bg1"/>
                </a:solidFill>
              </a:rPr>
              <a:t>측면벽체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마찰시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</a:rPr>
              <a:t>“</a:t>
            </a:r>
            <a:r>
              <a:rPr lang="ko-KR" altLang="en-US" sz="1600" b="1" dirty="0">
                <a:solidFill>
                  <a:schemeClr val="bg1"/>
                </a:solidFill>
              </a:rPr>
              <a:t>삑</a:t>
            </a:r>
            <a:r>
              <a:rPr lang="en-US" altLang="ko-KR" sz="1600" b="1" dirty="0">
                <a:solidFill>
                  <a:schemeClr val="bg1"/>
                </a:solidFill>
              </a:rPr>
              <a:t>“ </a:t>
            </a:r>
            <a:r>
              <a:rPr lang="ko-KR" altLang="en-US" sz="1600" b="1" dirty="0">
                <a:solidFill>
                  <a:schemeClr val="bg1"/>
                </a:solidFill>
              </a:rPr>
              <a:t>소음과 함께 </a:t>
            </a:r>
            <a:r>
              <a:rPr lang="ko-KR" altLang="en-US" sz="1600" b="1" dirty="0" err="1">
                <a:solidFill>
                  <a:schemeClr val="bg1"/>
                </a:solidFill>
              </a:rPr>
              <a:t>측면벽체에</a:t>
            </a:r>
            <a:r>
              <a:rPr lang="ko-KR" altLang="en-US" sz="1600" b="1" dirty="0">
                <a:solidFill>
                  <a:schemeClr val="bg1"/>
                </a:solidFill>
              </a:rPr>
              <a:t> 흠집이 발생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A) </a:t>
            </a:r>
            <a:r>
              <a:rPr lang="ko-KR" altLang="en-US" sz="1600" b="1" dirty="0">
                <a:solidFill>
                  <a:schemeClr val="bg1"/>
                </a:solidFill>
              </a:rPr>
              <a:t>되며 이를 방지하기 위해 일부 공공시설에서 </a:t>
            </a:r>
            <a:r>
              <a:rPr lang="ko-KR" altLang="en-US" sz="1600" b="1" dirty="0" err="1">
                <a:solidFill>
                  <a:schemeClr val="bg1"/>
                </a:solidFill>
              </a:rPr>
              <a:t>측면벽체에</a:t>
            </a:r>
            <a:r>
              <a:rPr lang="ko-KR" altLang="en-US" sz="1600" b="1" dirty="0">
                <a:solidFill>
                  <a:schemeClr val="bg1"/>
                </a:solidFill>
              </a:rPr>
              <a:t> 보호테이프를 부착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B) </a:t>
            </a:r>
            <a:r>
              <a:rPr lang="ko-KR" altLang="en-US" sz="1600" b="1" dirty="0">
                <a:solidFill>
                  <a:schemeClr val="bg1"/>
                </a:solidFill>
              </a:rPr>
              <a:t>하고 있으나 장시간 사용시 보호테이프에도 흠집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C) </a:t>
            </a:r>
            <a:r>
              <a:rPr lang="ko-KR" altLang="en-US" sz="1600" b="1" dirty="0">
                <a:solidFill>
                  <a:schemeClr val="bg1"/>
                </a:solidFill>
              </a:rPr>
              <a:t>이 생겨 보기 흉하고 </a:t>
            </a:r>
            <a:r>
              <a:rPr lang="ko-KR" altLang="en-US" sz="1600" b="1" dirty="0" err="1">
                <a:solidFill>
                  <a:schemeClr val="bg1"/>
                </a:solidFill>
              </a:rPr>
              <a:t>교체시</a:t>
            </a:r>
            <a:r>
              <a:rPr lang="ko-KR" altLang="en-US" sz="1600" b="1" dirty="0">
                <a:solidFill>
                  <a:schemeClr val="bg1"/>
                </a:solidFill>
              </a:rPr>
              <a:t> 추가 비용발생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 err="1">
                <a:solidFill>
                  <a:schemeClr val="bg1"/>
                </a:solidFill>
              </a:rPr>
              <a:t>자재비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</a:rPr>
              <a:t>+ </a:t>
            </a:r>
            <a:r>
              <a:rPr lang="ko-KR" altLang="en-US" sz="1600" b="1" dirty="0">
                <a:solidFill>
                  <a:schemeClr val="bg1"/>
                </a:solidFill>
              </a:rPr>
              <a:t>인건비</a:t>
            </a:r>
            <a:r>
              <a:rPr lang="en-US" altLang="ko-KR" sz="1600" b="1" dirty="0">
                <a:solidFill>
                  <a:schemeClr val="bg1"/>
                </a:solidFill>
              </a:rPr>
              <a:t>) </a:t>
            </a:r>
            <a:r>
              <a:rPr lang="ko-KR" altLang="en-US" sz="1600" b="1" dirty="0">
                <a:solidFill>
                  <a:schemeClr val="bg1"/>
                </a:solidFill>
              </a:rPr>
              <a:t>함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그림 4" descr="실내, 요리이(가) 표시된 사진&#10;&#10;자동 생성된 설명">
            <a:extLst>
              <a:ext uri="{FF2B5EF4-FFF2-40B4-BE49-F238E27FC236}">
                <a16:creationId xmlns:a16="http://schemas.microsoft.com/office/drawing/2014/main" id="{EBF5744B-6CBE-4B06-82BF-62B3AB55C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60" y="2780976"/>
            <a:ext cx="2133600" cy="24765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7E2F4B3-A0E6-437B-93A6-8E284EB2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9" y="2780976"/>
            <a:ext cx="2474302" cy="25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CE572FA-534A-4CA9-89A3-3BC6A16C232D}"/>
              </a:ext>
            </a:extLst>
          </p:cNvPr>
          <p:cNvCxnSpPr/>
          <p:nvPr/>
        </p:nvCxnSpPr>
        <p:spPr>
          <a:xfrm flipH="1" flipV="1">
            <a:off x="5067047" y="4056289"/>
            <a:ext cx="364066" cy="42154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152AB25-9C53-434A-9601-AFD106416FF5}"/>
              </a:ext>
            </a:extLst>
          </p:cNvPr>
          <p:cNvCxnSpPr/>
          <p:nvPr/>
        </p:nvCxnSpPr>
        <p:spPr>
          <a:xfrm flipV="1">
            <a:off x="6307856" y="3946197"/>
            <a:ext cx="795867" cy="42154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>
            <a:extLst>
              <a:ext uri="{FF2B5EF4-FFF2-40B4-BE49-F238E27FC236}">
                <a16:creationId xmlns:a16="http://schemas.microsoft.com/office/drawing/2014/main" id="{D5CF846F-9161-4A64-A6DB-65CF9D3D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71" y="2780977"/>
            <a:ext cx="2196598" cy="250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934E4DB-9D97-4744-B85E-A86C25CEB9D9}"/>
              </a:ext>
            </a:extLst>
          </p:cNvPr>
          <p:cNvCxnSpPr/>
          <p:nvPr/>
        </p:nvCxnSpPr>
        <p:spPr>
          <a:xfrm>
            <a:off x="9048329" y="3530514"/>
            <a:ext cx="118533" cy="63378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5D13AC-B6EF-4053-B7B7-3BAB9AB9CA4A}"/>
              </a:ext>
            </a:extLst>
          </p:cNvPr>
          <p:cNvSpPr txBox="1"/>
          <p:nvPr/>
        </p:nvSpPr>
        <p:spPr>
          <a:xfrm>
            <a:off x="8716346" y="323951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흠 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F94514-8839-4C63-B2BC-F423CDCE8A00}"/>
              </a:ext>
            </a:extLst>
          </p:cNvPr>
          <p:cNvSpPr txBox="1"/>
          <p:nvPr/>
        </p:nvSpPr>
        <p:spPr>
          <a:xfrm>
            <a:off x="2996507" y="53459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그림</a:t>
            </a:r>
            <a:r>
              <a:rPr lang="en-US" altLang="ko-KR" dirty="0"/>
              <a:t>A)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92BE1-9AA2-4145-9BE8-1532E403F865}"/>
              </a:ext>
            </a:extLst>
          </p:cNvPr>
          <p:cNvSpPr txBox="1"/>
          <p:nvPr/>
        </p:nvSpPr>
        <p:spPr>
          <a:xfrm>
            <a:off x="5562380" y="5345283"/>
            <a:ext cx="102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그림</a:t>
            </a:r>
            <a:r>
              <a:rPr lang="en-US" altLang="ko-KR" dirty="0"/>
              <a:t>B)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B1F2F5-8EF1-4DBE-95FB-0962A9CECA88}"/>
              </a:ext>
            </a:extLst>
          </p:cNvPr>
          <p:cNvSpPr txBox="1"/>
          <p:nvPr/>
        </p:nvSpPr>
        <p:spPr>
          <a:xfrm>
            <a:off x="8541124" y="5367180"/>
            <a:ext cx="101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그림</a:t>
            </a:r>
            <a:r>
              <a:rPr lang="en-US" altLang="ko-KR" dirty="0"/>
              <a:t>C)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85A98C-0E76-4975-9B30-EC602204598B}"/>
              </a:ext>
            </a:extLst>
          </p:cNvPr>
          <p:cNvSpPr txBox="1"/>
          <p:nvPr/>
        </p:nvSpPr>
        <p:spPr>
          <a:xfrm>
            <a:off x="5330402" y="4327396"/>
            <a:ext cx="143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보호테이프</a:t>
            </a:r>
          </a:p>
        </p:txBody>
      </p:sp>
      <p:pic>
        <p:nvPicPr>
          <p:cNvPr id="18" name="Picture 3" descr="C:\Users\기랑\Desktop\15.10.11 대륜로고.jpg">
            <a:extLst>
              <a:ext uri="{FF2B5EF4-FFF2-40B4-BE49-F238E27FC236}">
                <a16:creationId xmlns:a16="http://schemas.microsoft.com/office/drawing/2014/main" id="{469240D1-71BB-4F69-9952-1D023317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7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662633" y="163469"/>
            <a:ext cx="886933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en-US" altLang="ko-KR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기존 에스컬레이터 디딤판 에서의 문제점    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{</a:t>
            </a:r>
            <a:r>
              <a:rPr lang="ko-KR" altLang="en-US" sz="16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작은 충격에도 디딤판이 쉽게 파손</a:t>
            </a:r>
            <a:r>
              <a:rPr lang="en-US" altLang="ko-KR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}</a:t>
            </a:r>
            <a:endParaRPr lang="ko-KR" altLang="en-US" b="1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슬라이드 번호 개체 틀 6"/>
          <p:cNvSpPr txBox="1">
            <a:spLocks/>
          </p:cNvSpPr>
          <p:nvPr/>
        </p:nvSpPr>
        <p:spPr>
          <a:xfrm>
            <a:off x="9913623" y="6302667"/>
            <a:ext cx="618341" cy="28894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defPPr>
              <a:defRPr lang="ko-KR"/>
            </a:defPPr>
            <a:lvl1pPr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520700" indent="-63500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042988" indent="-1285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563688" indent="-192088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85975" indent="-257175" algn="l" defTabSz="1042988" rtl="0" fontAlgn="base" latinLnBrk="1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1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1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9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886FE212-6867-4795-AA48-6567E0A80F51}"/>
              </a:ext>
            </a:extLst>
          </p:cNvPr>
          <p:cNvSpPr/>
          <p:nvPr/>
        </p:nvSpPr>
        <p:spPr>
          <a:xfrm>
            <a:off x="2117558" y="1052737"/>
            <a:ext cx="7956884" cy="1045859"/>
          </a:xfrm>
          <a:prstGeom prst="roundRect">
            <a:avLst>
              <a:gd name="adj" fmla="val 43976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디딤판 무게가 너무 가볍고 제작 강도가 약해 에스컬레이터 운행 중 내부 돌출 물체와 경미한 충돌에도 </a:t>
            </a:r>
            <a:r>
              <a:rPr lang="ko-KR" altLang="en-US" sz="1600" b="1" dirty="0" err="1">
                <a:solidFill>
                  <a:schemeClr val="bg1"/>
                </a:solidFill>
              </a:rPr>
              <a:t>라이저</a:t>
            </a:r>
            <a:r>
              <a:rPr lang="ko-KR" altLang="en-US" sz="1600" b="1" dirty="0">
                <a:solidFill>
                  <a:schemeClr val="bg1"/>
                </a:solidFill>
              </a:rPr>
              <a:t> 부분이 쉽게 파손되어 사용 불가능함</a:t>
            </a:r>
            <a:r>
              <a:rPr lang="en-US" altLang="ko-KR" sz="1600" b="1" dirty="0">
                <a:solidFill>
                  <a:schemeClr val="bg1"/>
                </a:solidFill>
              </a:rPr>
              <a:t>. (</a:t>
            </a:r>
            <a:r>
              <a:rPr lang="ko-KR" altLang="en-US" sz="1600" b="1" dirty="0">
                <a:solidFill>
                  <a:schemeClr val="bg1"/>
                </a:solidFill>
              </a:rPr>
              <a:t>그림</a:t>
            </a:r>
            <a:r>
              <a:rPr lang="en-US" altLang="ko-KR" sz="1600" b="1" dirty="0">
                <a:solidFill>
                  <a:schemeClr val="bg1"/>
                </a:solidFill>
              </a:rPr>
              <a:t>A.B)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E43B8-4891-4ED2-9DF8-87CCFDF579CD}"/>
              </a:ext>
            </a:extLst>
          </p:cNvPr>
          <p:cNvSpPr txBox="1"/>
          <p:nvPr/>
        </p:nvSpPr>
        <p:spPr>
          <a:xfrm>
            <a:off x="2639617" y="5382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흡음그림테이프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D9DB4B-8BDF-4FD9-A03F-390D9BC73A7C}"/>
              </a:ext>
            </a:extLst>
          </p:cNvPr>
          <p:cNvSpPr txBox="1"/>
          <p:nvPr/>
        </p:nvSpPr>
        <p:spPr>
          <a:xfrm>
            <a:off x="3471333" y="534593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흡음테이프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F94514-8839-4C63-B2BC-F423CDCE8A00}"/>
              </a:ext>
            </a:extLst>
          </p:cNvPr>
          <p:cNvSpPr txBox="1"/>
          <p:nvPr/>
        </p:nvSpPr>
        <p:spPr>
          <a:xfrm>
            <a:off x="3241532" y="50132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그림</a:t>
            </a:r>
            <a:r>
              <a:rPr lang="en-US" altLang="ko-KR" dirty="0"/>
              <a:t>A)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92BE1-9AA2-4145-9BE8-1532E403F865}"/>
              </a:ext>
            </a:extLst>
          </p:cNvPr>
          <p:cNvSpPr txBox="1"/>
          <p:nvPr/>
        </p:nvSpPr>
        <p:spPr>
          <a:xfrm>
            <a:off x="7647303" y="5032640"/>
            <a:ext cx="102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그림</a:t>
            </a:r>
            <a:r>
              <a:rPr lang="en-US" altLang="ko-KR" dirty="0"/>
              <a:t>B)</a:t>
            </a:r>
            <a:endParaRPr lang="ko-KR" altLang="en-US" dirty="0"/>
          </a:p>
        </p:txBody>
      </p:sp>
      <p:pic>
        <p:nvPicPr>
          <p:cNvPr id="3" name="그림 2" descr="기어이(가) 표시된 사진&#10;&#10;자동 생성된 설명">
            <a:extLst>
              <a:ext uri="{FF2B5EF4-FFF2-40B4-BE49-F238E27FC236}">
                <a16:creationId xmlns:a16="http://schemas.microsoft.com/office/drawing/2014/main" id="{17149917-07CA-44BB-8361-D75D6DFB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2599157"/>
            <a:ext cx="3066779" cy="2352489"/>
          </a:xfrm>
          <a:prstGeom prst="rect">
            <a:avLst/>
          </a:prstGeom>
        </p:spPr>
      </p:pic>
      <p:pic>
        <p:nvPicPr>
          <p:cNvPr id="7" name="그림 6" descr="기어이(가) 표시된 사진&#10;&#10;자동 생성된 설명">
            <a:extLst>
              <a:ext uri="{FF2B5EF4-FFF2-40B4-BE49-F238E27FC236}">
                <a16:creationId xmlns:a16="http://schemas.microsoft.com/office/drawing/2014/main" id="{8CABB0EC-C205-4CBA-A7EB-62E551044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15" y="2600279"/>
            <a:ext cx="3208392" cy="235136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AA66F93B-0171-45CF-BD61-92B6EB2978B7}"/>
              </a:ext>
            </a:extLst>
          </p:cNvPr>
          <p:cNvSpPr/>
          <p:nvPr/>
        </p:nvSpPr>
        <p:spPr>
          <a:xfrm>
            <a:off x="3831603" y="3024948"/>
            <a:ext cx="850319" cy="836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D6C43B8-5408-4729-8E03-E0577F3A57A8}"/>
              </a:ext>
            </a:extLst>
          </p:cNvPr>
          <p:cNvSpPr/>
          <p:nvPr/>
        </p:nvSpPr>
        <p:spPr>
          <a:xfrm>
            <a:off x="7631952" y="3284985"/>
            <a:ext cx="850319" cy="836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4" name="Picture 3" descr="C:\Users\기랑\Desktop\15.10.11 대륜로고.jpg">
            <a:extLst>
              <a:ext uri="{FF2B5EF4-FFF2-40B4-BE49-F238E27FC236}">
                <a16:creationId xmlns:a16="http://schemas.microsoft.com/office/drawing/2014/main" id="{F21DC11E-846F-46B5-9C4E-2BEB507F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7" y="6093296"/>
            <a:ext cx="21602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8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1525</Words>
  <Application>Microsoft Office PowerPoint</Application>
  <PresentationFormat>와이드스크린</PresentationFormat>
  <Paragraphs>373</Paragraphs>
  <Slides>26</Slides>
  <Notes>24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DengXian</vt:lpstr>
      <vt:lpstr>HY중고딕</vt:lpstr>
      <vt:lpstr>HY헤드라인M</vt:lpstr>
      <vt:lpstr>MS Mincho</vt:lpstr>
      <vt:lpstr>맑은 고딕</vt:lpstr>
      <vt:lpstr>휴먼엑스포</vt:lpstr>
      <vt:lpstr>Arial</vt:lpstr>
      <vt:lpstr>Cambria</vt:lpstr>
      <vt:lpstr>Office 테마</vt:lpstr>
      <vt:lpstr>Acrobat Document</vt:lpstr>
      <vt:lpstr>            에스컬레이터용 신제품 안전디딤판 개발 소개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에스컬레이터용 신제품 안전디딤판 개발 소개</dc:title>
  <dc:creator>이기랑</dc:creator>
  <cp:lastModifiedBy>shin Changill</cp:lastModifiedBy>
  <cp:revision>138</cp:revision>
  <cp:lastPrinted>2021-08-13T01:54:49Z</cp:lastPrinted>
  <dcterms:created xsi:type="dcterms:W3CDTF">2021-08-08T10:07:50Z</dcterms:created>
  <dcterms:modified xsi:type="dcterms:W3CDTF">2021-09-06T18:11:46Z</dcterms:modified>
</cp:coreProperties>
</file>